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9" r:id="rId3"/>
    <p:sldId id="260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81" r:id="rId15"/>
    <p:sldId id="275" r:id="rId16"/>
    <p:sldId id="276" r:id="rId17"/>
    <p:sldId id="277" r:id="rId18"/>
    <p:sldId id="278" r:id="rId19"/>
    <p:sldId id="279" r:id="rId20"/>
    <p:sldId id="280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9F9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45" autoAdjust="0"/>
    <p:restoredTop sz="94212" autoAdjust="0"/>
  </p:normalViewPr>
  <p:slideViewPr>
    <p:cSldViewPr snapToGrid="0" showGuides="1">
      <p:cViewPr varScale="1">
        <p:scale>
          <a:sx n="173" d="100"/>
          <a:sy n="173" d="100"/>
        </p:scale>
        <p:origin x="3960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A397E4-4AB4-40A8-8448-0988207F0110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963460-8091-45C2-9590-44FBBCD7F2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449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63460-8091-45C2-9590-44FBBCD7F24D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53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63460-8091-45C2-9590-44FBBCD7F24D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620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63460-8091-45C2-9590-44FBBCD7F24D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135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63460-8091-45C2-9590-44FBBCD7F24D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66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62FC-57BF-42AD-94A0-5DB95B5FF864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1334-AE59-4B96-94FC-11046A0B3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008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62FC-57BF-42AD-94A0-5DB95B5FF864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1334-AE59-4B96-94FC-11046A0B3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358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62FC-57BF-42AD-94A0-5DB95B5FF864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1334-AE59-4B96-94FC-11046A0B3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886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62FC-57BF-42AD-94A0-5DB95B5FF864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1334-AE59-4B96-94FC-11046A0B3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644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62FC-57BF-42AD-94A0-5DB95B5FF864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1334-AE59-4B96-94FC-11046A0B3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134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62FC-57BF-42AD-94A0-5DB95B5FF864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1334-AE59-4B96-94FC-11046A0B3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196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62FC-57BF-42AD-94A0-5DB95B5FF864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1334-AE59-4B96-94FC-11046A0B3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931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62FC-57BF-42AD-94A0-5DB95B5FF864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1334-AE59-4B96-94FC-11046A0B3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616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62FC-57BF-42AD-94A0-5DB95B5FF864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1334-AE59-4B96-94FC-11046A0B3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273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62FC-57BF-42AD-94A0-5DB95B5FF864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1334-AE59-4B96-94FC-11046A0B3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557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62FC-57BF-42AD-94A0-5DB95B5FF864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1334-AE59-4B96-94FC-11046A0B3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401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062FC-57BF-42AD-94A0-5DB95B5FF864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71334-AE59-4B96-94FC-11046A0B3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149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yandex.ru/maps/?text=&#1075;.%20&#1050;&#1072;&#1079;&#1072;&#1085;&#1100;,%20&#1087;&#1088;&#1086;&#1089;&#1087;&#1077;&#1082;&#1090;%20&#1055;&#1086;&#1073;&#1077;&#1076;&#1099;,%20202" TargetMode="External"/><Relationship Id="rId3" Type="http://schemas.openxmlformats.org/officeDocument/2006/relationships/image" Target="../media/image36.png"/><Relationship Id="rId7" Type="http://schemas.openxmlformats.org/officeDocument/2006/relationships/hyperlink" Target="mailto:office@rassvetltd.ru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hyperlink" Target="callto:+7-9625-58-85-52" TargetMode="External"/><Relationship Id="rId5" Type="http://schemas.openxmlformats.org/officeDocument/2006/relationships/hyperlink" Target="callto:8%20800%20700-15-67" TargetMode="Externa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10" Type="http://schemas.openxmlformats.org/officeDocument/2006/relationships/image" Target="../media/image17.jpe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59342"/>
            <a:ext cx="4866336" cy="241251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54"/>
          <a:stretch/>
        </p:blipFill>
        <p:spPr>
          <a:xfrm>
            <a:off x="7948442" y="4755452"/>
            <a:ext cx="4243558" cy="21164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05"/>
          <a:stretch/>
        </p:blipFill>
        <p:spPr>
          <a:xfrm>
            <a:off x="4710545" y="4908193"/>
            <a:ext cx="3489979" cy="196357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1" y="-3506"/>
            <a:ext cx="5468299" cy="3432506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1" b="-1"/>
          <a:stretch/>
        </p:blipFill>
        <p:spPr>
          <a:xfrm>
            <a:off x="4866336" y="0"/>
            <a:ext cx="2923355" cy="139357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1"/>
          <a:stretch/>
        </p:blipFill>
        <p:spPr>
          <a:xfrm>
            <a:off x="7416800" y="0"/>
            <a:ext cx="4775200" cy="356096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" r="4313"/>
          <a:stretch/>
        </p:blipFill>
        <p:spPr>
          <a:xfrm>
            <a:off x="-9237" y="1338077"/>
            <a:ext cx="12201237" cy="4305342"/>
          </a:xfrm>
          <a:prstGeom prst="rect">
            <a:avLst/>
          </a:prstGeom>
        </p:spPr>
      </p:pic>
      <p:sp>
        <p:nvSpPr>
          <p:cNvPr id="4" name="Шестиугольник 3"/>
          <p:cNvSpPr/>
          <p:nvPr/>
        </p:nvSpPr>
        <p:spPr>
          <a:xfrm>
            <a:off x="3574473" y="1338076"/>
            <a:ext cx="5043054" cy="4174837"/>
          </a:xfrm>
          <a:prstGeom prst="hexagon">
            <a:avLst/>
          </a:prstGeom>
          <a:solidFill>
            <a:schemeClr val="bg1"/>
          </a:solidFill>
          <a:ln w="762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193" y="1547758"/>
            <a:ext cx="1165613" cy="6708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41353" y="2288903"/>
            <a:ext cx="3509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«ПРОИЗВОДСТВЕННО-ЛОГИСТИЧЕСКАЯ КОМПАНИЯ</a:t>
            </a:r>
            <a:endParaRPr lang="en-US" sz="9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9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«ПРОМСВЕТ-ЛОГИСТИК»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84570" y="2690607"/>
            <a:ext cx="3967753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НОВЫЕ 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ТЕХНОЛОГИИ 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endParaRPr lang="ru-RU" sz="7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ВЕТОДИОДНОГО </a:t>
            </a:r>
            <a:endParaRPr lang="en-US" sz="28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ОСВЕЩЕНИЯ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61192" y="5185751"/>
            <a:ext cx="1117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www.rsv-led.ru</a:t>
            </a:r>
            <a:endParaRPr lang="ru-RU" sz="105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567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277091" y="6276108"/>
            <a:ext cx="101600" cy="923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1813309" y="6273800"/>
            <a:ext cx="101600" cy="923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951345" y="517234"/>
            <a:ext cx="10742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75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ПЫЛЕВЛАГОЗАЩИЩЕННЫЙ </a:t>
            </a:r>
            <a:r>
              <a:rPr lang="ru-RU" sz="275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СВЕТИЛЬНИК </a:t>
            </a:r>
            <a:r>
              <a:rPr lang="en-US" sz="275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RSV-SSP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51345" y="1058353"/>
            <a:ext cx="10289309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50" b="1" spc="-5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 применения:</a:t>
            </a:r>
          </a:p>
          <a:p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светодиодный </a:t>
            </a:r>
            <a:r>
              <a:rPr lang="ru-RU" sz="1550" spc="-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пылевлагозащищенной</a:t>
            </a:r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серии  RSV-SSP предназначен для освещения промышленных, производственных и сельскохозяйственных комплексов; складских помещений, станций метро, автостоянок, гаражей, подвальных помещений, подъездов, лестниц, коридоров, и </a:t>
            </a:r>
            <a:r>
              <a:rPr lang="ru-RU" sz="1550" spc="-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т.д</a:t>
            </a:r>
            <a:r>
              <a:rPr lang="en-US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1050" spc="-5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550" b="1" spc="-5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Герметичный корпус с высоким ресурсом прочности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Световой поток 3000 Лм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Крепления  для установки идут в комплекте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Высокая степень защиты IP65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476" y="6174556"/>
            <a:ext cx="891667" cy="5131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77" b="36725"/>
          <a:stretch/>
        </p:blipFill>
        <p:spPr>
          <a:xfrm>
            <a:off x="6559391" y="5637228"/>
            <a:ext cx="5629467" cy="12254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43" b="36761"/>
          <a:stretch/>
        </p:blipFill>
        <p:spPr>
          <a:xfrm flipH="1">
            <a:off x="-9430" y="5637228"/>
            <a:ext cx="5646658" cy="1225485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3305933"/>
              </p:ext>
            </p:extLst>
          </p:nvPr>
        </p:nvGraphicFramePr>
        <p:xfrm>
          <a:off x="6191654" y="2269734"/>
          <a:ext cx="5049000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6134">
                  <a:extLst>
                    <a:ext uri="{9D8B030D-6E8A-4147-A177-3AD203B41FA5}">
                      <a16:colId xmlns:a16="http://schemas.microsoft.com/office/drawing/2014/main" val="2584576343"/>
                    </a:ext>
                  </a:extLst>
                </a:gridCol>
                <a:gridCol w="1107943">
                  <a:extLst>
                    <a:ext uri="{9D8B030D-6E8A-4147-A177-3AD203B41FA5}">
                      <a16:colId xmlns:a16="http://schemas.microsoft.com/office/drawing/2014/main" val="221355787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215333078"/>
                    </a:ext>
                  </a:extLst>
                </a:gridCol>
                <a:gridCol w="1400923">
                  <a:extLst>
                    <a:ext uri="{9D8B030D-6E8A-4147-A177-3AD203B41FA5}">
                      <a16:colId xmlns:a16="http://schemas.microsoft.com/office/drawing/2014/main" val="447601845"/>
                    </a:ext>
                  </a:extLst>
                </a:gridCol>
              </a:tblGrid>
              <a:tr h="176153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Артикул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Мощность, Вт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Световой поток, лм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Размеры</a:t>
                      </a:r>
                      <a:r>
                        <a:rPr lang="ru-RU" sz="12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Д*Ш*В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97305871"/>
                  </a:ext>
                </a:extLst>
              </a:tr>
              <a:tr h="146794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RSV-SSP-18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18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1500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640x115x90</a:t>
                      </a:r>
                      <a:r>
                        <a:rPr lang="en-US" sz="900" baseline="0" dirty="0"/>
                        <a:t> mm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85130302"/>
                  </a:ext>
                </a:extLst>
              </a:tr>
              <a:tr h="1467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RSV-SSP-36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36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3000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1260x115x90</a:t>
                      </a:r>
                      <a:r>
                        <a:rPr lang="en-US" sz="900" baseline="0" dirty="0"/>
                        <a:t> mm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29437566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89579"/>
              </p:ext>
            </p:extLst>
          </p:nvPr>
        </p:nvGraphicFramePr>
        <p:xfrm>
          <a:off x="951345" y="3600727"/>
          <a:ext cx="661513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7565">
                  <a:extLst>
                    <a:ext uri="{9D8B030D-6E8A-4147-A177-3AD203B41FA5}">
                      <a16:colId xmlns:a16="http://schemas.microsoft.com/office/drawing/2014/main" val="3838977018"/>
                    </a:ext>
                  </a:extLst>
                </a:gridCol>
                <a:gridCol w="3307565">
                  <a:extLst>
                    <a:ext uri="{9D8B030D-6E8A-4147-A177-3AD203B41FA5}">
                      <a16:colId xmlns:a16="http://schemas.microsoft.com/office/drawing/2014/main" val="1696405874"/>
                    </a:ext>
                  </a:extLst>
                </a:gridCol>
              </a:tblGrid>
              <a:tr h="161203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Источник света: светодиодные элементы             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Цвет корпуса: серый                                                           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Цветовая температура: 6 500 K/4000K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Угол освещения: 120°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Индекс цветопередачи: </a:t>
                      </a:r>
                      <a:r>
                        <a:rPr lang="ru-RU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80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Входное напряжение / частота: 175-265 В / 50–60 Гц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Коэффициент мощности: </a:t>
                      </a:r>
                      <a:r>
                        <a:rPr lang="ru-RU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</a:t>
                      </a: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0,9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Материал корпуса: АБС пластик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Температура эксплуатации: –35...+50 °С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 службы светодиодов: 40 000 часов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Гарантия: 2 года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Класс защиты: I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Степень защиты: IP65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Климатическое исполнение: УХЛ2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1850819"/>
                  </a:ext>
                </a:extLst>
              </a:tr>
            </a:tbl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082" y="3600727"/>
            <a:ext cx="4344084" cy="160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281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277091" y="6276108"/>
            <a:ext cx="101600" cy="923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1813309" y="6273800"/>
            <a:ext cx="101600" cy="923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951345" y="517234"/>
            <a:ext cx="11130868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7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ПЫЛЕВЛАГОЗАЩИЩЕННЫЙ </a:t>
            </a:r>
            <a:r>
              <a:rPr lang="ru-RU" sz="27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СВЕТИЛЬНИК </a:t>
            </a:r>
            <a:r>
              <a:rPr lang="en-US" sz="27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RSV-SSP-01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51345" y="1058353"/>
            <a:ext cx="1028930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50" b="1" spc="-5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 применения:</a:t>
            </a:r>
          </a:p>
          <a:p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Светодиодный светильник RSV-SSP-01 предназначен для внутреннего освещения общественных и производственных зданий с повышенным содержанием пыли и влажности; административных, офисных и складских помещений;  гаражей, подъездов, лестниц, коридоров и иных помещений.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476" y="6174556"/>
            <a:ext cx="891667" cy="5131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77" b="36725"/>
          <a:stretch/>
        </p:blipFill>
        <p:spPr>
          <a:xfrm>
            <a:off x="6559391" y="5637228"/>
            <a:ext cx="5629467" cy="12254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43" b="36761"/>
          <a:stretch/>
        </p:blipFill>
        <p:spPr>
          <a:xfrm flipH="1">
            <a:off x="-9430" y="5637228"/>
            <a:ext cx="5646658" cy="1225485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873648"/>
              </p:ext>
            </p:extLst>
          </p:nvPr>
        </p:nvGraphicFramePr>
        <p:xfrm>
          <a:off x="1046999" y="3882874"/>
          <a:ext cx="5049000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6134">
                  <a:extLst>
                    <a:ext uri="{9D8B030D-6E8A-4147-A177-3AD203B41FA5}">
                      <a16:colId xmlns:a16="http://schemas.microsoft.com/office/drawing/2014/main" val="2584576343"/>
                    </a:ext>
                  </a:extLst>
                </a:gridCol>
                <a:gridCol w="1107943">
                  <a:extLst>
                    <a:ext uri="{9D8B030D-6E8A-4147-A177-3AD203B41FA5}">
                      <a16:colId xmlns:a16="http://schemas.microsoft.com/office/drawing/2014/main" val="221355787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215333078"/>
                    </a:ext>
                  </a:extLst>
                </a:gridCol>
                <a:gridCol w="1400923">
                  <a:extLst>
                    <a:ext uri="{9D8B030D-6E8A-4147-A177-3AD203B41FA5}">
                      <a16:colId xmlns:a16="http://schemas.microsoft.com/office/drawing/2014/main" val="447601845"/>
                    </a:ext>
                  </a:extLst>
                </a:gridCol>
              </a:tblGrid>
              <a:tr h="176153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Артикул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Мощность, Вт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Световой поток, лм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Размеры</a:t>
                      </a:r>
                      <a:r>
                        <a:rPr lang="ru-RU" sz="12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Д*Ш*В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97305871"/>
                  </a:ext>
                </a:extLst>
              </a:tr>
              <a:tr h="146794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RSV-SSP-01-18W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18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1500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620x60x35</a:t>
                      </a:r>
                      <a:r>
                        <a:rPr lang="en-US" sz="900" baseline="0" dirty="0"/>
                        <a:t> mm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85130302"/>
                  </a:ext>
                </a:extLst>
              </a:tr>
              <a:tr h="1467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RSV-SSP-01-36W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36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3000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1220x60x35</a:t>
                      </a:r>
                      <a:r>
                        <a:rPr lang="en-US" sz="900" baseline="0" dirty="0"/>
                        <a:t> mm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29437566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01528"/>
              </p:ext>
            </p:extLst>
          </p:nvPr>
        </p:nvGraphicFramePr>
        <p:xfrm>
          <a:off x="951345" y="2173714"/>
          <a:ext cx="6615130" cy="1612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7565">
                  <a:extLst>
                    <a:ext uri="{9D8B030D-6E8A-4147-A177-3AD203B41FA5}">
                      <a16:colId xmlns:a16="http://schemas.microsoft.com/office/drawing/2014/main" val="3838977018"/>
                    </a:ext>
                  </a:extLst>
                </a:gridCol>
                <a:gridCol w="3307565">
                  <a:extLst>
                    <a:ext uri="{9D8B030D-6E8A-4147-A177-3AD203B41FA5}">
                      <a16:colId xmlns:a16="http://schemas.microsoft.com/office/drawing/2014/main" val="1696405874"/>
                    </a:ext>
                  </a:extLst>
                </a:gridCol>
              </a:tblGrid>
              <a:tr h="161203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Источник света: светодиоды SMD 2835               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Цвет корпуса:  белый                                                          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Цветовая температура: 4000/6500 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Угол освещения: 120°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Индекс цветопередачи: </a:t>
                      </a:r>
                      <a:r>
                        <a:rPr lang="ru-RU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: 80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Входное напряжение / частота: АС 85-265 Вт/50-60 Гц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Коэффициент мощности: </a:t>
                      </a:r>
                      <a:r>
                        <a:rPr lang="ru-RU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</a:t>
                      </a: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: 0,9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Материал корпуса: ABS-пластик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Температура эксплуатации: –20...+50°С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 службы светодиодов: 40 000 часов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Гарантия: 2 года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Степень защиты IP 65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Класс защиты: I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Климатическое исполнение УХЛ 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1850819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94380">
            <a:off x="6026044" y="2716729"/>
            <a:ext cx="5979317" cy="241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796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277091" y="6276108"/>
            <a:ext cx="101600" cy="923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1813309" y="6273800"/>
            <a:ext cx="101600" cy="923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951345" y="517234"/>
            <a:ext cx="10538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СВЕТИЛЬНИК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ПОД СВЕТОДИОДНУЮ ЛАМПУ Т8 RSV-SSP-02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1345" y="1058353"/>
            <a:ext cx="10289309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50" b="1" spc="-5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 применения:</a:t>
            </a:r>
          </a:p>
          <a:p>
            <a:r>
              <a:rPr lang="ru-RU" sz="1550" spc="-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светодиодный </a:t>
            </a:r>
            <a:r>
              <a:rPr lang="ru-RU" sz="1550" spc="-5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пылевлагозащищенный</a:t>
            </a:r>
            <a:r>
              <a:rPr lang="ru-RU" sz="1550" spc="-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серии  RSV-SSP предназначен</a:t>
            </a:r>
            <a:r>
              <a:rPr lang="en-US" sz="1550" spc="-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50" spc="-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освещения промышленных,</a:t>
            </a:r>
            <a:r>
              <a:rPr lang="en-US" sz="1550" spc="-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50" spc="-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производственных и сельскохозяйственных</a:t>
            </a:r>
            <a:r>
              <a:rPr lang="en-US" sz="1550" spc="-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50" spc="-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комплексов; складских помещений, станций </a:t>
            </a:r>
            <a:r>
              <a:rPr lang="ru-RU" sz="1550" spc="-5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метро,автостоянок</a:t>
            </a:r>
            <a:r>
              <a:rPr lang="ru-RU" sz="1550" spc="-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гаражей,</a:t>
            </a:r>
            <a:r>
              <a:rPr lang="en-US" sz="1550" spc="-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50" spc="-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подвальных помещений,</a:t>
            </a:r>
            <a:r>
              <a:rPr lang="en-US" sz="1550" spc="-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50" spc="-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подъездов, лестниц, коридоров, и т.д.</a:t>
            </a:r>
          </a:p>
          <a:p>
            <a:endParaRPr lang="en-US" sz="1050" b="1" spc="-5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550" b="1" spc="-5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50" spc="-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Герметичный корпус с высоким ресурсом прочности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50" spc="-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Большой диапазон рабочих температур от -40 до +50 °С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50" spc="-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Крепления  для установки идут в комплекте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50" spc="-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Высокая защита по стандарту IP65</a:t>
            </a:r>
            <a:endParaRPr lang="ru-RU" sz="1050" b="1" spc="-5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476" y="6174556"/>
            <a:ext cx="891667" cy="5131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77" b="36725"/>
          <a:stretch/>
        </p:blipFill>
        <p:spPr>
          <a:xfrm>
            <a:off x="6559391" y="5637228"/>
            <a:ext cx="5629467" cy="12254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43" b="36761"/>
          <a:stretch/>
        </p:blipFill>
        <p:spPr>
          <a:xfrm flipH="1">
            <a:off x="-9430" y="5637228"/>
            <a:ext cx="5646658" cy="1225485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656394"/>
              </p:ext>
            </p:extLst>
          </p:nvPr>
        </p:nvGraphicFramePr>
        <p:xfrm>
          <a:off x="1036488" y="3693087"/>
          <a:ext cx="6341773" cy="1249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77865">
                  <a:extLst>
                    <a:ext uri="{9D8B030D-6E8A-4147-A177-3AD203B41FA5}">
                      <a16:colId xmlns:a16="http://schemas.microsoft.com/office/drawing/2014/main" val="2584576343"/>
                    </a:ext>
                  </a:extLst>
                </a:gridCol>
                <a:gridCol w="1743528">
                  <a:extLst>
                    <a:ext uri="{9D8B030D-6E8A-4147-A177-3AD203B41FA5}">
                      <a16:colId xmlns:a16="http://schemas.microsoft.com/office/drawing/2014/main" val="221355787"/>
                    </a:ext>
                  </a:extLst>
                </a:gridCol>
                <a:gridCol w="2520380">
                  <a:extLst>
                    <a:ext uri="{9D8B030D-6E8A-4147-A177-3AD203B41FA5}">
                      <a16:colId xmlns:a16="http://schemas.microsoft.com/office/drawing/2014/main" val="447601845"/>
                    </a:ext>
                  </a:extLst>
                </a:gridCol>
              </a:tblGrid>
              <a:tr h="176153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Артикул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Мощность</a:t>
                      </a:r>
                      <a:r>
                        <a:rPr lang="en-US" sz="14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sz="14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устанавливаемых ламп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Размеры</a:t>
                      </a:r>
                      <a:r>
                        <a:rPr lang="ru-RU" sz="14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Д*Ш*В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97305871"/>
                  </a:ext>
                </a:extLst>
              </a:tr>
              <a:tr h="14679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RSV-SSP-02-2x9W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2</a:t>
                      </a:r>
                      <a:r>
                        <a:rPr lang="en-US" sz="1100" dirty="0"/>
                        <a:t>x</a:t>
                      </a:r>
                      <a:r>
                        <a:rPr lang="ru-RU" sz="1100" dirty="0"/>
                        <a:t>9/2</a:t>
                      </a:r>
                      <a:r>
                        <a:rPr lang="en-US" sz="1100" dirty="0"/>
                        <a:t>x10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635x110x65</a:t>
                      </a:r>
                      <a:r>
                        <a:rPr lang="en-US" sz="1100" baseline="0" dirty="0"/>
                        <a:t> mm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85130302"/>
                  </a:ext>
                </a:extLst>
              </a:tr>
              <a:tr h="1467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RSV-SSP-02-2x18W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+mn-lt"/>
                          <a:cs typeface="+mn-cs"/>
                        </a:rPr>
                        <a:t>2x18/2x20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1256x110x65</a:t>
                      </a:r>
                      <a:r>
                        <a:rPr lang="en-US" sz="1100" baseline="0" dirty="0"/>
                        <a:t> mm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29437566"/>
                  </a:ext>
                </a:extLst>
              </a:tr>
            </a:tbl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3123">
            <a:off x="6915595" y="1838271"/>
            <a:ext cx="3868383" cy="386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96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277091" y="6276108"/>
            <a:ext cx="101600" cy="923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1813309" y="6273800"/>
            <a:ext cx="101600" cy="923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951345" y="517234"/>
            <a:ext cx="10742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75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ПЫЛЕВЛАГОЗАЩИЩЕННЫЙ </a:t>
            </a:r>
            <a:r>
              <a:rPr lang="ru-RU" sz="275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СВЕТИЛЬНИК </a:t>
            </a:r>
            <a:r>
              <a:rPr lang="en-US" sz="275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RSV-SPP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51345" y="1058353"/>
            <a:ext cx="10289309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50" b="1" spc="-5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Область применения:</a:t>
            </a:r>
          </a:p>
          <a:p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Освещение общественных помещений: магазинов, торговых</a:t>
            </a:r>
            <a:r>
              <a:rPr lang="en-US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центров, коридоров, холлов, вестибюлей.</a:t>
            </a:r>
            <a:endParaRPr lang="en-US" sz="1550" spc="-5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50" spc="-5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550" b="1" spc="-5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Высокая степень защитыIP65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Высокая эффективность светодиодов 80 лм/Вт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Ударопрочен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Диапазон рабочих температур от -40 до +50 °С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476" y="6174556"/>
            <a:ext cx="891667" cy="5131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77" b="36725"/>
          <a:stretch/>
        </p:blipFill>
        <p:spPr>
          <a:xfrm>
            <a:off x="6559391" y="5637228"/>
            <a:ext cx="5629467" cy="12254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43" b="36761"/>
          <a:stretch/>
        </p:blipFill>
        <p:spPr>
          <a:xfrm flipH="1">
            <a:off x="-9430" y="5637228"/>
            <a:ext cx="5646658" cy="1225485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378171"/>
              </p:ext>
            </p:extLst>
          </p:nvPr>
        </p:nvGraphicFramePr>
        <p:xfrm>
          <a:off x="1033133" y="3199964"/>
          <a:ext cx="5880064" cy="19143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18072">
                  <a:extLst>
                    <a:ext uri="{9D8B030D-6E8A-4147-A177-3AD203B41FA5}">
                      <a16:colId xmlns:a16="http://schemas.microsoft.com/office/drawing/2014/main" val="2584576343"/>
                    </a:ext>
                  </a:extLst>
                </a:gridCol>
                <a:gridCol w="1268796">
                  <a:extLst>
                    <a:ext uri="{9D8B030D-6E8A-4147-A177-3AD203B41FA5}">
                      <a16:colId xmlns:a16="http://schemas.microsoft.com/office/drawing/2014/main" val="221355787"/>
                    </a:ext>
                  </a:extLst>
                </a:gridCol>
                <a:gridCol w="1623180">
                  <a:extLst>
                    <a:ext uri="{9D8B030D-6E8A-4147-A177-3AD203B41FA5}">
                      <a16:colId xmlns:a16="http://schemas.microsoft.com/office/drawing/2014/main" val="3215333078"/>
                    </a:ext>
                  </a:extLst>
                </a:gridCol>
                <a:gridCol w="1470016">
                  <a:extLst>
                    <a:ext uri="{9D8B030D-6E8A-4147-A177-3AD203B41FA5}">
                      <a16:colId xmlns:a16="http://schemas.microsoft.com/office/drawing/2014/main" val="447601845"/>
                    </a:ext>
                  </a:extLst>
                </a:gridCol>
              </a:tblGrid>
              <a:tr h="361274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Артикул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Мощность, Вт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Световой поток, лм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Размеры</a:t>
                      </a:r>
                      <a:r>
                        <a:rPr lang="ru-RU" sz="12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Д*Ш*В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97305871"/>
                  </a:ext>
                </a:extLst>
              </a:tr>
              <a:tr h="25884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RSV-SPP-8W-4000K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+mn-lt"/>
                          <a:cs typeface="+mn-cs"/>
                        </a:rPr>
                        <a:t>8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+mn-lt"/>
                          <a:cs typeface="+mn-cs"/>
                        </a:rPr>
                        <a:t>640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140x140x55</a:t>
                      </a:r>
                      <a:r>
                        <a:rPr lang="en-US" sz="1050" baseline="0" dirty="0"/>
                        <a:t> mm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85130302"/>
                  </a:ext>
                </a:extLst>
              </a:tr>
              <a:tr h="258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RSV-SPP-8W-6500K</a:t>
                      </a:r>
                      <a:endParaRPr kumimoji="0" lang="ru-RU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+mn-lt"/>
                          <a:cs typeface="+mn-cs"/>
                        </a:rPr>
                        <a:t>8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+mn-lt"/>
                          <a:cs typeface="+mn-cs"/>
                        </a:rPr>
                        <a:t>649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140x140x55 mm</a:t>
                      </a:r>
                      <a:endParaRPr kumimoji="0" lang="ru-RU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29437566"/>
                  </a:ext>
                </a:extLst>
              </a:tr>
              <a:tr h="258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RSV-SPP-12W-4000K</a:t>
                      </a:r>
                      <a:endParaRPr kumimoji="0" lang="ru-RU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+mn-lt"/>
                          <a:cs typeface="+mn-cs"/>
                        </a:rPr>
                        <a:t>12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+mn-lt"/>
                          <a:cs typeface="+mn-cs"/>
                        </a:rPr>
                        <a:t>960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170x170x55 mm</a:t>
                      </a:r>
                      <a:endParaRPr kumimoji="0" lang="ru-RU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9748572"/>
                  </a:ext>
                </a:extLst>
              </a:tr>
              <a:tr h="258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RSV-SPP-12W-6500K</a:t>
                      </a:r>
                      <a:endParaRPr kumimoji="0" lang="ru-RU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+mn-lt"/>
                          <a:cs typeface="+mn-cs"/>
                        </a:rPr>
                        <a:t>12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+mn-lt"/>
                          <a:cs typeface="+mn-cs"/>
                        </a:rPr>
                        <a:t>960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170x170x55 mm</a:t>
                      </a:r>
                      <a:endParaRPr kumimoji="0" lang="ru-RU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05764582"/>
                  </a:ext>
                </a:extLst>
              </a:tr>
              <a:tr h="258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RSV-SPP-15W-4000K</a:t>
                      </a:r>
                      <a:endParaRPr kumimoji="0" lang="ru-RU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+mn-lt"/>
                          <a:cs typeface="+mn-cs"/>
                        </a:rPr>
                        <a:t>15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+mn-lt"/>
                          <a:cs typeface="+mn-cs"/>
                        </a:rPr>
                        <a:t>1200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200x200x50 mm</a:t>
                      </a:r>
                      <a:endParaRPr kumimoji="0" lang="ru-RU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238065"/>
                  </a:ext>
                </a:extLst>
              </a:tr>
              <a:tr h="258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RSV-SPP-15W-6500K</a:t>
                      </a:r>
                      <a:endParaRPr kumimoji="0" lang="ru-RU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+mn-lt"/>
                          <a:cs typeface="+mn-cs"/>
                        </a:rPr>
                        <a:t>15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+mn-lt"/>
                          <a:cs typeface="+mn-cs"/>
                        </a:rPr>
                        <a:t>1200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200x200x50 mm</a:t>
                      </a:r>
                      <a:endParaRPr kumimoji="0" lang="ru-RU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7801995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589992"/>
              </p:ext>
            </p:extLst>
          </p:nvPr>
        </p:nvGraphicFramePr>
        <p:xfrm>
          <a:off x="7136276" y="3208415"/>
          <a:ext cx="4475696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7848">
                  <a:extLst>
                    <a:ext uri="{9D8B030D-6E8A-4147-A177-3AD203B41FA5}">
                      <a16:colId xmlns:a16="http://schemas.microsoft.com/office/drawing/2014/main" val="3838977018"/>
                    </a:ext>
                  </a:extLst>
                </a:gridCol>
                <a:gridCol w="2237848">
                  <a:extLst>
                    <a:ext uri="{9D8B030D-6E8A-4147-A177-3AD203B41FA5}">
                      <a16:colId xmlns:a16="http://schemas.microsoft.com/office/drawing/2014/main" val="1696405874"/>
                    </a:ext>
                  </a:extLst>
                </a:gridCol>
              </a:tblGrid>
              <a:tr h="1467763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Корпус: ABS-пластик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Материал </a:t>
                      </a:r>
                      <a:r>
                        <a:rPr lang="ru-RU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рассеивателя</a:t>
                      </a: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полипропилен.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Цветовая температура: 4000K / 6500K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Угол освещения: 120°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Индекс цветопередачи: </a:t>
                      </a:r>
                      <a:r>
                        <a:rPr lang="en-US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lang="ru-RU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: 80</a:t>
                      </a:r>
                      <a:endParaRPr lang="en-US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Коэффициент мощности: </a:t>
                      </a:r>
                      <a:r>
                        <a:rPr lang="en-US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 : 0,9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Температура эксплуатации: –35...+50°С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 службы светодиодов: 40 000 часов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Гарантия: 2 года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Степень защиты </a:t>
                      </a:r>
                      <a:r>
                        <a:rPr lang="en-US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</a:t>
                      </a: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 65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1850819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6930">
            <a:off x="6360379" y="1444507"/>
            <a:ext cx="1920406" cy="19204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3902" y="1205357"/>
            <a:ext cx="2434097" cy="243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46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277091" y="6276108"/>
            <a:ext cx="101600" cy="923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1813309" y="6273800"/>
            <a:ext cx="101600" cy="923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951345" y="517234"/>
            <a:ext cx="8875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ПЫЛЕВЛАГОЗАЩИЩЕННЫЙ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СВЕТИЛЬНИК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RSV-SPP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С МИКРОВОЛ-</a:t>
            </a:r>
          </a:p>
          <a:p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НОВЫМ ДАТЧИКОМ ДВИЖЕНИЯ И ДАТЧИКОМ ОСВЕЩЕННОСТИ</a:t>
            </a:r>
            <a:endParaRPr lang="ru-RU" sz="2750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1345" y="1164769"/>
            <a:ext cx="10289309" cy="3116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50" b="1" spc="-5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Особенности:</a:t>
            </a:r>
          </a:p>
          <a:p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Светодиодный светильник RSV-SPP предназначен для внутреннего освещения общественных и производственных зданий с повышенным содержанием пыли и влажности; административных, офисных и складских помещений; для внутреннего освещения, общественных и производственных зданий с повышенным содержанием пыли и влажности, административных, офисных и складских помещений; гаражей, подъездов, лестниц, коридоров и иных помещений.</a:t>
            </a:r>
            <a:r>
              <a:rPr lang="en-US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50" spc="-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Светодиодный светильник RSV-SPP оснащен микроволновым датчиком движения и датчиком освещенности.</a:t>
            </a:r>
          </a:p>
          <a:p>
            <a:endParaRPr lang="ru-RU" sz="1050" spc="-5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550" b="1" spc="-5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Заводские настройки датчика движения:</a:t>
            </a:r>
          </a:p>
          <a:p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Дальность действия : 5-7 метров. </a:t>
            </a:r>
          </a:p>
          <a:p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Время действия : 2 минуты.</a:t>
            </a:r>
          </a:p>
          <a:p>
            <a:r>
              <a:rPr lang="ru-RU" sz="1550" spc="-5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Высота </a:t>
            </a:r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установки : до 5 метров</a:t>
            </a:r>
          </a:p>
          <a:p>
            <a:endParaRPr lang="ru-RU" sz="1550" spc="-5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550" spc="-5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476" y="6174556"/>
            <a:ext cx="891667" cy="5131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77" b="36725"/>
          <a:stretch/>
        </p:blipFill>
        <p:spPr>
          <a:xfrm>
            <a:off x="6559391" y="5637228"/>
            <a:ext cx="5629467" cy="12254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43" b="36761"/>
          <a:stretch/>
        </p:blipFill>
        <p:spPr>
          <a:xfrm flipH="1">
            <a:off x="-9430" y="5637228"/>
            <a:ext cx="5646658" cy="1225485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3808161"/>
              </p:ext>
            </p:extLst>
          </p:nvPr>
        </p:nvGraphicFramePr>
        <p:xfrm>
          <a:off x="4940300" y="2759003"/>
          <a:ext cx="6300354" cy="8789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26579">
                  <a:extLst>
                    <a:ext uri="{9D8B030D-6E8A-4147-A177-3AD203B41FA5}">
                      <a16:colId xmlns:a16="http://schemas.microsoft.com/office/drawing/2014/main" val="2584576343"/>
                    </a:ext>
                  </a:extLst>
                </a:gridCol>
                <a:gridCol w="1359486">
                  <a:extLst>
                    <a:ext uri="{9D8B030D-6E8A-4147-A177-3AD203B41FA5}">
                      <a16:colId xmlns:a16="http://schemas.microsoft.com/office/drawing/2014/main" val="221355787"/>
                    </a:ext>
                  </a:extLst>
                </a:gridCol>
                <a:gridCol w="1739200">
                  <a:extLst>
                    <a:ext uri="{9D8B030D-6E8A-4147-A177-3AD203B41FA5}">
                      <a16:colId xmlns:a16="http://schemas.microsoft.com/office/drawing/2014/main" val="3215333078"/>
                    </a:ext>
                  </a:extLst>
                </a:gridCol>
                <a:gridCol w="1575089">
                  <a:extLst>
                    <a:ext uri="{9D8B030D-6E8A-4147-A177-3AD203B41FA5}">
                      <a16:colId xmlns:a16="http://schemas.microsoft.com/office/drawing/2014/main" val="447601845"/>
                    </a:ext>
                  </a:extLst>
                </a:gridCol>
              </a:tblGrid>
              <a:tr h="361274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Артикул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Мощность, Вт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Световой поток, лм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Размеры</a:t>
                      </a:r>
                      <a:r>
                        <a:rPr lang="ru-RU" sz="12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Д*Ш*В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97305871"/>
                  </a:ext>
                </a:extLst>
              </a:tr>
              <a:tr h="25884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RSV-SPP</a:t>
                      </a:r>
                      <a:r>
                        <a:rPr lang="en-US" sz="105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SENSOR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640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150x150x55</a:t>
                      </a:r>
                      <a:r>
                        <a:rPr lang="en-US" sz="105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mm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85130302"/>
                  </a:ext>
                </a:extLst>
              </a:tr>
              <a:tr h="258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RSV-SPP SENSOR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960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175x175x60 mm</a:t>
                      </a:r>
                      <a:endParaRPr kumimoji="0" lang="ru-RU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9748572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7980563"/>
              </p:ext>
            </p:extLst>
          </p:nvPr>
        </p:nvGraphicFramePr>
        <p:xfrm>
          <a:off x="951345" y="3847916"/>
          <a:ext cx="4475696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7848">
                  <a:extLst>
                    <a:ext uri="{9D8B030D-6E8A-4147-A177-3AD203B41FA5}">
                      <a16:colId xmlns:a16="http://schemas.microsoft.com/office/drawing/2014/main" val="3838977018"/>
                    </a:ext>
                  </a:extLst>
                </a:gridCol>
                <a:gridCol w="2237848">
                  <a:extLst>
                    <a:ext uri="{9D8B030D-6E8A-4147-A177-3AD203B41FA5}">
                      <a16:colId xmlns:a16="http://schemas.microsoft.com/office/drawing/2014/main" val="1696405874"/>
                    </a:ext>
                  </a:extLst>
                </a:gridCol>
              </a:tblGrid>
              <a:tr h="1467763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Корпус: ABS-пластик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Материал </a:t>
                      </a:r>
                      <a:r>
                        <a:rPr lang="ru-RU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рассеивателя</a:t>
                      </a: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полипропилен.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Цветовая температура: 4000K / 6500K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Угол освещения: 120°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Индекс цветопередачи: </a:t>
                      </a:r>
                      <a:r>
                        <a:rPr lang="en-US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lang="ru-RU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: 80</a:t>
                      </a:r>
                      <a:endParaRPr lang="en-US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Коэффициент мощности: </a:t>
                      </a:r>
                      <a:r>
                        <a:rPr lang="en-US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 : 0,9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Температура эксплуатации: </a:t>
                      </a:r>
                      <a:r>
                        <a:rPr lang="en-US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</a:t>
                      </a: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–35...+50°С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 службы светодиодов: 40 000 часов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Гарантия: 2 года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Степень защиты </a:t>
                      </a:r>
                      <a:r>
                        <a:rPr lang="en-US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</a:t>
                      </a: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 65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1850819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9605" y="3265620"/>
            <a:ext cx="2950720" cy="305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899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277091" y="6276108"/>
            <a:ext cx="101600" cy="923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1813309" y="6273800"/>
            <a:ext cx="101600" cy="923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951345" y="517234"/>
            <a:ext cx="10152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УЛИЧНЫЙ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КОНСОЛЬНЫЙ СВЕТИЛЬНИК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RSV-STP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51345" y="1058353"/>
            <a:ext cx="10289309" cy="2285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50" b="1" spc="-5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Область применения:</a:t>
            </a:r>
          </a:p>
          <a:p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светодиодный </a:t>
            </a:r>
            <a:r>
              <a:rPr lang="ru-RU" sz="1550" spc="-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пылевлагозащищенный</a:t>
            </a:r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серии  RSV-STP предназначен</a:t>
            </a:r>
            <a:r>
              <a:rPr lang="en-US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освещения  улиц, дорог ,</a:t>
            </a:r>
            <a:r>
              <a:rPr lang="en-US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пешеходных переходов, площадей, дворовых территорий, парков,</a:t>
            </a:r>
            <a:r>
              <a:rPr lang="en-US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железнодорожных платформ, автостоянок и</a:t>
            </a:r>
            <a:r>
              <a:rPr lang="en-US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территорий перед торговыми комплексами.</a:t>
            </a:r>
          </a:p>
          <a:p>
            <a:endParaRPr lang="ru-RU" sz="1050" spc="-5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spc="-5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Высокая степень защиты IP65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Высокая эффективность светодиодов 90 лм/Вт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Световой поток до 9000 Лм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Мощность 50/100 Вт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476" y="6174556"/>
            <a:ext cx="891667" cy="5131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77" b="36725"/>
          <a:stretch/>
        </p:blipFill>
        <p:spPr>
          <a:xfrm>
            <a:off x="6559391" y="5637228"/>
            <a:ext cx="5629467" cy="12254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43" b="36761"/>
          <a:stretch/>
        </p:blipFill>
        <p:spPr>
          <a:xfrm flipH="1">
            <a:off x="-9430" y="5637228"/>
            <a:ext cx="5646658" cy="1225485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3336080"/>
              </p:ext>
            </p:extLst>
          </p:nvPr>
        </p:nvGraphicFramePr>
        <p:xfrm>
          <a:off x="951345" y="3459010"/>
          <a:ext cx="5608046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4023">
                  <a:extLst>
                    <a:ext uri="{9D8B030D-6E8A-4147-A177-3AD203B41FA5}">
                      <a16:colId xmlns:a16="http://schemas.microsoft.com/office/drawing/2014/main" val="3838977018"/>
                    </a:ext>
                  </a:extLst>
                </a:gridCol>
                <a:gridCol w="2804023">
                  <a:extLst>
                    <a:ext uri="{9D8B030D-6E8A-4147-A177-3AD203B41FA5}">
                      <a16:colId xmlns:a16="http://schemas.microsoft.com/office/drawing/2014/main" val="16964058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Источник света: светодиодные элементы SMD.             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Цвет корпуса: серый                                                           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Цветовая температура: 6 500 K/4000 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Угол освещения: 120°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Индекс цветопередачи: </a:t>
                      </a:r>
                      <a:r>
                        <a:rPr lang="ru-RU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≥ 80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Входное напряжение / частота: 85-265 В / 50–60 Гц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Коэффициент мощности: </a:t>
                      </a:r>
                      <a:r>
                        <a:rPr lang="ru-RU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</a:t>
                      </a: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φ ≥ 0,9.7</a:t>
                      </a:r>
                      <a:endParaRPr lang="en-US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Материал корпуса: алюминий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Температура эксплуатации: –40...+50 °С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 службы светодиодов: 40 000 часов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Гарантия: 2 года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Класс защиты: I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Степень защиты: IP66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Климатическое исполнение: УХЛ1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b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ru-RU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1850819"/>
                  </a:ext>
                </a:extLst>
              </a:tr>
            </a:tbl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003" y="1896428"/>
            <a:ext cx="3991607" cy="379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114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3.JPG"/>
          <p:cNvPicPr/>
          <p:nvPr/>
        </p:nvPicPr>
        <p:blipFill rotWithShape="1">
          <a:blip r:embed="rId3" cstate="print"/>
          <a:srcRect l="2246" t="22156" r="-2246" b="25855"/>
          <a:stretch/>
        </p:blipFill>
        <p:spPr>
          <a:xfrm rot="21131019">
            <a:off x="6429363" y="1925384"/>
            <a:ext cx="3243509" cy="1563365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277091" y="6276108"/>
            <a:ext cx="101600" cy="923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1813309" y="6273800"/>
            <a:ext cx="101600" cy="923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951345" y="517234"/>
            <a:ext cx="10511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УЛИЧНЫЙ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КОНСОЛЬНЫЙ СВЕТИЛЬНИК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RSV-STR-1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51345" y="1058353"/>
            <a:ext cx="1028930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50" b="1" spc="-5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Область применения:</a:t>
            </a:r>
          </a:p>
          <a:p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Светильники являются эффективной и экономичной заменой уличных светильников с лампами ДРЛ и </a:t>
            </a:r>
            <a:r>
              <a:rPr lang="ru-RU" sz="1550" spc="-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ДНаТ</a:t>
            </a:r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Применяются </a:t>
            </a:r>
            <a:r>
              <a:rPr lang="en-US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освещения: территорий промышленных и</a:t>
            </a:r>
            <a:r>
              <a:rPr lang="en-US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административных объектов, парков, скверов и т.д.</a:t>
            </a:r>
          </a:p>
          <a:p>
            <a:endParaRPr lang="ru-RU" sz="1050" spc="-5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550" b="1" spc="-5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Высокая степень защиты IP65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Высокая эффективность светодиодов 140 лм/Вт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Корпус из литого алюминия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Световой поток до </a:t>
            </a:r>
            <a:r>
              <a:rPr lang="en-US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 Лм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Мощность до 300 Вт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476" y="6174556"/>
            <a:ext cx="891667" cy="5131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77" b="36725"/>
          <a:stretch/>
        </p:blipFill>
        <p:spPr>
          <a:xfrm>
            <a:off x="6559391" y="5637228"/>
            <a:ext cx="5629467" cy="12254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43" b="36761"/>
          <a:stretch/>
        </p:blipFill>
        <p:spPr>
          <a:xfrm flipH="1">
            <a:off x="-9430" y="5637228"/>
            <a:ext cx="5646658" cy="1225485"/>
          </a:xfrm>
          <a:prstGeom prst="rect">
            <a:avLst/>
          </a:prstGeom>
        </p:spPr>
      </p:pic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2372675"/>
              </p:ext>
            </p:extLst>
          </p:nvPr>
        </p:nvGraphicFramePr>
        <p:xfrm>
          <a:off x="951347" y="3476909"/>
          <a:ext cx="10289307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9769">
                  <a:extLst>
                    <a:ext uri="{9D8B030D-6E8A-4147-A177-3AD203B41FA5}">
                      <a16:colId xmlns:a16="http://schemas.microsoft.com/office/drawing/2014/main" val="3838977018"/>
                    </a:ext>
                  </a:extLst>
                </a:gridCol>
                <a:gridCol w="3429769">
                  <a:extLst>
                    <a:ext uri="{9D8B030D-6E8A-4147-A177-3AD203B41FA5}">
                      <a16:colId xmlns:a16="http://schemas.microsoft.com/office/drawing/2014/main" val="1696405874"/>
                    </a:ext>
                  </a:extLst>
                </a:gridCol>
                <a:gridCol w="3429769">
                  <a:extLst>
                    <a:ext uri="{9D8B030D-6E8A-4147-A177-3AD203B41FA5}">
                      <a16:colId xmlns:a16="http://schemas.microsoft.com/office/drawing/2014/main" val="9521617"/>
                    </a:ext>
                  </a:extLst>
                </a:gridCol>
              </a:tblGrid>
              <a:tr h="1230102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Напряжение питания: 176-264 В,     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Предельный диапазон напряжения питания, В: 90 – 274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Частота питающей сети, Гц: 50-60   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Коэффициент пульсации: &lt; 1%   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Коэффициент мощности ИП, </a:t>
                      </a:r>
                      <a:r>
                        <a:rPr lang="ru-RU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</a:t>
                      </a: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φ: ~ 0,98      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КПД, %: &gt;90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Защита от короткого замыкания</a:t>
                      </a:r>
                      <a:endParaRPr lang="en-US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Встроенный активный корректор коэффициента мощности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ru-RU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Защита от холостого хода</a:t>
                      </a:r>
                      <a:endParaRPr lang="en-US" sz="1200" b="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Гальваническая изоляция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Тип диода:  2835 / 3030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Температура свечения: 3000/4000/5000 К  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Индекс цветопередачи CRI </a:t>
                      </a:r>
                      <a:r>
                        <a:rPr lang="ru-RU" sz="1200" b="0" kern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</a:t>
                      </a:r>
                      <a:r>
                        <a:rPr lang="ru-RU" sz="12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≥ 80   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Ресурс работы, ч: не менее 100 000  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Гарантия, мес.: 36, 60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Упаковка: картонная коробка 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Клапан выравнивания давления – наличие</a:t>
                      </a:r>
                      <a:endParaRPr lang="en-US" sz="1200" b="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Рассеиватель: Антивандальный ударопрочный поликарбонат </a:t>
                      </a:r>
                      <a:r>
                        <a:rPr lang="ru-RU" sz="1200" b="0" kern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Novattro</a:t>
                      </a:r>
                      <a:r>
                        <a:rPr lang="ru-RU" sz="12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Корпус:  Из анодированного алюминиевого профиля, с защитой от атмосферных воздействий.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Боковые крышки:  Изготовлены из литого под давлением полипропилена.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Тип крепления: Консольное крепление, с посадочным диаметром трубы до 54 мм на столбах, опорах, стенах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Температура окружающей среды: от -50°C до +50°С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18508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5781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so prom 5.jpg"/>
          <p:cNvPicPr/>
          <p:nvPr/>
        </p:nvPicPr>
        <p:blipFill>
          <a:blip r:embed="rId3" cstate="print"/>
          <a:stretch>
            <a:fillRect/>
          </a:stretch>
        </p:blipFill>
        <p:spPr>
          <a:xfrm rot="18303182">
            <a:off x="6361787" y="1368560"/>
            <a:ext cx="3041350" cy="26363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51345" y="1058353"/>
            <a:ext cx="10289309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50" b="1" spc="-5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Область применения:</a:t>
            </a:r>
          </a:p>
          <a:p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Светильники являются эффективной и экономичной заменой уличных светильников с лампами ДРЛ и </a:t>
            </a:r>
            <a:r>
              <a:rPr lang="ru-RU" sz="1550" spc="-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ДНаТ</a:t>
            </a:r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Применяются </a:t>
            </a:r>
            <a:r>
              <a:rPr lang="en-US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освещения: территорий промышленных и</a:t>
            </a:r>
            <a:r>
              <a:rPr lang="en-US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административных объектов, парков, скверов и т.д.</a:t>
            </a:r>
          </a:p>
          <a:p>
            <a:endParaRPr lang="ru-RU" sz="1050" spc="-5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spc="-5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Высокая степень защиты IP65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Высокая эффективность светодиодов 140 лм/Вт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Корпус из литого алюминия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Световой поток до </a:t>
            </a:r>
            <a:r>
              <a:rPr lang="en-US" sz="14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</a:t>
            </a:r>
            <a:r>
              <a:rPr lang="ru-RU" sz="14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 Лм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Мощность до 600 Вт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установки </a:t>
            </a:r>
            <a:r>
              <a:rPr lang="ru-RU" sz="1400" spc="-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линзованной</a:t>
            </a:r>
            <a:r>
              <a:rPr lang="ru-RU" sz="14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оптики</a:t>
            </a:r>
          </a:p>
        </p:txBody>
      </p:sp>
      <p:sp>
        <p:nvSpPr>
          <p:cNvPr id="5" name="Овал 4"/>
          <p:cNvSpPr/>
          <p:nvPr/>
        </p:nvSpPr>
        <p:spPr>
          <a:xfrm>
            <a:off x="277091" y="6276108"/>
            <a:ext cx="101600" cy="923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1813309" y="6273800"/>
            <a:ext cx="101600" cy="923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951345" y="517234"/>
            <a:ext cx="10511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УЛИЧНЫЙ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КОНСОЛЬНЫЙ СВЕТИЛЬНИК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RSV-STR-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3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476" y="6174556"/>
            <a:ext cx="891667" cy="5131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77" b="36725"/>
          <a:stretch/>
        </p:blipFill>
        <p:spPr>
          <a:xfrm>
            <a:off x="6559391" y="5637228"/>
            <a:ext cx="5629467" cy="12254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43" b="36761"/>
          <a:stretch/>
        </p:blipFill>
        <p:spPr>
          <a:xfrm flipH="1">
            <a:off x="-9430" y="5637228"/>
            <a:ext cx="5646658" cy="1225485"/>
          </a:xfrm>
          <a:prstGeom prst="rect">
            <a:avLst/>
          </a:prstGeom>
        </p:spPr>
      </p:pic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9556306"/>
              </p:ext>
            </p:extLst>
          </p:nvPr>
        </p:nvGraphicFramePr>
        <p:xfrm>
          <a:off x="951345" y="3597154"/>
          <a:ext cx="10074006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8002">
                  <a:extLst>
                    <a:ext uri="{9D8B030D-6E8A-4147-A177-3AD203B41FA5}">
                      <a16:colId xmlns:a16="http://schemas.microsoft.com/office/drawing/2014/main" val="3838977018"/>
                    </a:ext>
                  </a:extLst>
                </a:gridCol>
                <a:gridCol w="3358002">
                  <a:extLst>
                    <a:ext uri="{9D8B030D-6E8A-4147-A177-3AD203B41FA5}">
                      <a16:colId xmlns:a16="http://schemas.microsoft.com/office/drawing/2014/main" val="1696405874"/>
                    </a:ext>
                  </a:extLst>
                </a:gridCol>
                <a:gridCol w="3358002">
                  <a:extLst>
                    <a:ext uri="{9D8B030D-6E8A-4147-A177-3AD203B41FA5}">
                      <a16:colId xmlns:a16="http://schemas.microsoft.com/office/drawing/2014/main" val="9521617"/>
                    </a:ext>
                  </a:extLst>
                </a:gridCol>
              </a:tblGrid>
              <a:tr h="1230102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Напряжение питания: 176-264 В,     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Предельный диапазон напряжения питания, В: 90 – 274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Частота питающей сети, Гц: 50-60   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Коэффициент пульсации: &lt; 1%   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Коэффициент мощности ИП, </a:t>
                      </a:r>
                      <a:r>
                        <a:rPr lang="ru-RU" sz="11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</a:t>
                      </a: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φ: ~ 0,98      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КПД, %: &gt;90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Защита от короткого замыкания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Защита от холостого хода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ru-RU" sz="11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Встроенный активный корректор коэффициента мощности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Гальваническая изоляция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Тип диода:  2835 / 3030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Температура свечения: 3000/4000/5000 К  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Индекс цветопередачи CRI </a:t>
                      </a:r>
                      <a:r>
                        <a:rPr lang="ru-RU" sz="1100" b="0" kern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</a:t>
                      </a:r>
                      <a:r>
                        <a:rPr lang="ru-RU" sz="11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≥ 80   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Ресурс работы, ч: не менее 100 000  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Гарантия, мес.: 36, 60    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Упаковка: картонная коробка 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Клапан выравнивания давления – наличие</a:t>
                      </a:r>
                      <a:endParaRPr lang="en-US" sz="1100" b="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Рассеиватель: Антивандальный ударопрочный поликарбонат </a:t>
                      </a:r>
                      <a:r>
                        <a:rPr lang="ru-RU" sz="1100" b="0" kern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Novattro</a:t>
                      </a:r>
                      <a:r>
                        <a:rPr lang="ru-RU" sz="11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Корпус:  Из анодированного алюминиевого профиля, с защитой от атмосферных воздействий.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Боковые крышки:  Изготовлены из литого под давлением полипропилена.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Тип крепления: Консольное крепление, с посадочным диаметром трубы до 54 мм на столбах, опорах, стенах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Температура окружающей среды: от -50°C до +50°С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18508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9490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3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36925" y="1240643"/>
            <a:ext cx="3661455" cy="27729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51345" y="1058353"/>
            <a:ext cx="10289309" cy="2531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50" b="1" spc="-5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Область применения:</a:t>
            </a:r>
          </a:p>
          <a:p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Светильники универсальные предназначены для замены влагозащищенных светильников с люминесцентными</a:t>
            </a:r>
            <a:r>
              <a:rPr lang="en-US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лампами</a:t>
            </a:r>
            <a:r>
              <a:rPr lang="en-US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помещениях с повышенной влажностью.</a:t>
            </a:r>
            <a:endParaRPr lang="en-US" sz="1550" spc="-5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50" spc="-5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spc="-5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Высокая степень защиты IP65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Высокая эффективность светодиодов 140 лм/Вт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Корпус из литого алюминия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Световой поток до 42000 Лм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Мощность до 300 Вт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Варианты крепления : скоба/кронштейн</a:t>
            </a:r>
          </a:p>
        </p:txBody>
      </p:sp>
      <p:sp>
        <p:nvSpPr>
          <p:cNvPr id="5" name="Овал 4"/>
          <p:cNvSpPr/>
          <p:nvPr/>
        </p:nvSpPr>
        <p:spPr>
          <a:xfrm>
            <a:off x="277091" y="6276108"/>
            <a:ext cx="101600" cy="923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1813309" y="6273800"/>
            <a:ext cx="101600" cy="923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951345" y="517234"/>
            <a:ext cx="9502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ПРОМЫШЛЕННЫЙ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СВЕТИЛЬНИК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RSV-PROM-4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476" y="6174556"/>
            <a:ext cx="891667" cy="5131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77" b="36725"/>
          <a:stretch/>
        </p:blipFill>
        <p:spPr>
          <a:xfrm>
            <a:off x="6559391" y="5637228"/>
            <a:ext cx="5629467" cy="12254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43" b="36761"/>
          <a:stretch/>
        </p:blipFill>
        <p:spPr>
          <a:xfrm flipH="1">
            <a:off x="-9430" y="5637228"/>
            <a:ext cx="5646658" cy="1225485"/>
          </a:xfrm>
          <a:prstGeom prst="rect">
            <a:avLst/>
          </a:prstGeom>
        </p:spPr>
      </p:pic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6959064"/>
              </p:ext>
            </p:extLst>
          </p:nvPr>
        </p:nvGraphicFramePr>
        <p:xfrm>
          <a:off x="951345" y="3597154"/>
          <a:ext cx="10289310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9770">
                  <a:extLst>
                    <a:ext uri="{9D8B030D-6E8A-4147-A177-3AD203B41FA5}">
                      <a16:colId xmlns:a16="http://schemas.microsoft.com/office/drawing/2014/main" val="3838977018"/>
                    </a:ext>
                  </a:extLst>
                </a:gridCol>
                <a:gridCol w="3429770">
                  <a:extLst>
                    <a:ext uri="{9D8B030D-6E8A-4147-A177-3AD203B41FA5}">
                      <a16:colId xmlns:a16="http://schemas.microsoft.com/office/drawing/2014/main" val="1696405874"/>
                    </a:ext>
                  </a:extLst>
                </a:gridCol>
                <a:gridCol w="3429770">
                  <a:extLst>
                    <a:ext uri="{9D8B030D-6E8A-4147-A177-3AD203B41FA5}">
                      <a16:colId xmlns:a16="http://schemas.microsoft.com/office/drawing/2014/main" val="9521617"/>
                    </a:ext>
                  </a:extLst>
                </a:gridCol>
              </a:tblGrid>
              <a:tr h="1230102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Напряжение питания: 176-264 В,     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Предельный диапазон напряжения питания, В: 90 – 274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Частота питающей сети, Гц: 50-60   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Коэффициент пульсации: &lt; 1%   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Коэффициент мощности ИП, </a:t>
                      </a:r>
                      <a:r>
                        <a:rPr lang="ru-RU" sz="11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</a:t>
                      </a: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φ: ~ 0,98      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КПД, %: &gt;90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Защита от короткого замыкания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Защита от холостого хода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ru-RU" sz="11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Встроенный активный корректор коэффициента мощности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Гальваническая изоляция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Тип диода:  2835 / 3030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Температура свечения: 3000/4000/5000 К  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Индекс цветопередачи CRI </a:t>
                      </a:r>
                      <a:r>
                        <a:rPr lang="ru-RU" sz="1100" b="0" kern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</a:t>
                      </a:r>
                      <a:r>
                        <a:rPr lang="ru-RU" sz="11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≥ 80   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Ресурс работы, ч: не менее 100 000  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Гарантия, мес.: 36, 60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Упаковка: картонная коробка 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Клапан выравнивания давления - наличие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Рассеиватель: Антивандальный ударопрочный поликарбонат </a:t>
                      </a:r>
                      <a:r>
                        <a:rPr lang="ru-RU" sz="11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Novattro</a:t>
                      </a: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Корпус:  Из анодированного алюминиевого профиля, с защитой от атмосферных воздействий.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Боковые крышки:  Изготовлены из литого под давлением полипропилена.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Тип крепления: Консольное крепление, с посадочным диаметром трубы до 54 мм на столбах, опорах, стенах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Температура окружающей среды: от -50°C до +50°С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18508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2893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51345" y="1058353"/>
            <a:ext cx="10289309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50" b="1" spc="-5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Область применения:</a:t>
            </a:r>
          </a:p>
          <a:p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Светильники универсальные предназначены для замены влагозащищенных светильников с люминесцентными лампами</a:t>
            </a:r>
            <a:r>
              <a:rPr lang="en-US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помещениях с повышенной влажностью.</a:t>
            </a:r>
          </a:p>
          <a:p>
            <a:endParaRPr lang="ru-RU" sz="1050" spc="-5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spc="-5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Высокая степень защиты IP65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Высокая эффективность светодиодов 140 лм/Вт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Световой поток до 9000 Лм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Мощность до 64 Вт</a:t>
            </a:r>
          </a:p>
        </p:txBody>
      </p:sp>
      <p:sp>
        <p:nvSpPr>
          <p:cNvPr id="5" name="Овал 4"/>
          <p:cNvSpPr/>
          <p:nvPr/>
        </p:nvSpPr>
        <p:spPr>
          <a:xfrm>
            <a:off x="277091" y="6276108"/>
            <a:ext cx="101600" cy="923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1813309" y="6273800"/>
            <a:ext cx="101600" cy="923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951345" y="517234"/>
            <a:ext cx="9502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ПРОМЫШЛЕННЫЙ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СВЕТИЛЬНИК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RSV-PROM-3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476" y="6174556"/>
            <a:ext cx="891667" cy="5131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77" b="36725"/>
          <a:stretch/>
        </p:blipFill>
        <p:spPr>
          <a:xfrm>
            <a:off x="6559391" y="5637228"/>
            <a:ext cx="5629467" cy="12254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43" b="36761"/>
          <a:stretch/>
        </p:blipFill>
        <p:spPr>
          <a:xfrm flipH="1">
            <a:off x="-9430" y="5637228"/>
            <a:ext cx="5646658" cy="1225485"/>
          </a:xfrm>
          <a:prstGeom prst="rect">
            <a:avLst/>
          </a:prstGeom>
        </p:spPr>
      </p:pic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0742117"/>
              </p:ext>
            </p:extLst>
          </p:nvPr>
        </p:nvGraphicFramePr>
        <p:xfrm>
          <a:off x="951347" y="3466741"/>
          <a:ext cx="10289307" cy="193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9769">
                  <a:extLst>
                    <a:ext uri="{9D8B030D-6E8A-4147-A177-3AD203B41FA5}">
                      <a16:colId xmlns:a16="http://schemas.microsoft.com/office/drawing/2014/main" val="3838977018"/>
                    </a:ext>
                  </a:extLst>
                </a:gridCol>
                <a:gridCol w="3429769">
                  <a:extLst>
                    <a:ext uri="{9D8B030D-6E8A-4147-A177-3AD203B41FA5}">
                      <a16:colId xmlns:a16="http://schemas.microsoft.com/office/drawing/2014/main" val="1696405874"/>
                    </a:ext>
                  </a:extLst>
                </a:gridCol>
                <a:gridCol w="3429769">
                  <a:extLst>
                    <a:ext uri="{9D8B030D-6E8A-4147-A177-3AD203B41FA5}">
                      <a16:colId xmlns:a16="http://schemas.microsoft.com/office/drawing/2014/main" val="9521617"/>
                    </a:ext>
                  </a:extLst>
                </a:gridCol>
              </a:tblGrid>
              <a:tr h="1230102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Напряжение питания: 176-264 В,     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Предельный диапазон напряжения питания, В: 90 – 274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Частота питающей сети, Гц: 50-60   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Коэффициент пульсации: &lt; 1%   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Коэффициент мощности ИП, </a:t>
                      </a:r>
                      <a:r>
                        <a:rPr lang="ru-RU" sz="11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</a:t>
                      </a: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φ: ~ 0,98      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КПД, %: &gt;90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Защита от короткого замыкания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ru-RU" sz="11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Защита от холостого хода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Встроенный активный корректор коэффициента мощности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Гальваническая изоляция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Соответствие ЭМС в диапазоне от 9 кГц до 30МГц,  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Тип диода:  2835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Температура свечения: 3000/4000/5000/5700К    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Индекс цветопередачи CRI </a:t>
                      </a:r>
                      <a:r>
                        <a:rPr lang="ru-RU" sz="1100" b="0" kern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</a:t>
                      </a:r>
                      <a:r>
                        <a:rPr lang="ru-RU" sz="11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≥ 80   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Ресурс работы, ч: не менее 100 000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Гарантия, мес.: 36,</a:t>
                      </a:r>
                      <a:r>
                        <a:rPr lang="ru-RU" sz="1100" b="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Упаковка: картонная коробка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Рассеиватель: полистирол прозрачный или матовый, крепится к корпусу пластиковыми защелками.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Корпус:  АВS - пластик, отражатель из стали с полимерным покрытием белого цвета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Тип крепления: накладной или </a:t>
                      </a:r>
                      <a:r>
                        <a:rPr lang="ru-RU" sz="11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повесной</a:t>
                      </a:r>
                      <a:endParaRPr lang="ru-RU" sz="11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Температура окружающей среды: от -30°C до +50°С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ru-RU" sz="11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1850819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5283" y="1574808"/>
            <a:ext cx="4841234" cy="178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21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277091" y="6276108"/>
            <a:ext cx="101600" cy="923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1813309" y="6273800"/>
            <a:ext cx="101600" cy="923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951345" y="517234"/>
            <a:ext cx="2983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О</a:t>
            </a:r>
            <a:r>
              <a:rPr lang="ru-RU" sz="2800" dirty="0">
                <a:latin typeface="Arial Black" panose="020B0A04020102020204" pitchFamily="34" charset="0"/>
              </a:rPr>
              <a:t>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КОМПАНИИ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51345" y="1058353"/>
            <a:ext cx="10289310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Компания ООО «ПЛК «ПРОМСВЕТ-ЛОГИСТИК» является правообладателем торговой марки RSV. Мы разрабатываем и производим светотехнику с применением LED технологий. Производим и поставляем светильники ЖКХ, прожекторы на солнечных батареях, светильники светодиодного освещения для офисных помещений, промышленные светодиодные прожекторы с различной мощностью. Продукция RSV изготавливается на производственных площадках в России и в Китае. Наши производства оснащены современным оборудованием и испытательными лабораториями, что позволяют производить высококачественную продукцию, модели с низким потреблением электроэнергии, которая соответствуют международным стандартам и ГОСТу. Вся продукция торговой марки RSV проходит сертификацию.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476" y="6174556"/>
            <a:ext cx="891667" cy="513172"/>
          </a:xfrm>
          <a:prstGeom prst="rect">
            <a:avLst/>
          </a:prstGeom>
        </p:spPr>
      </p:pic>
      <p:sp>
        <p:nvSpPr>
          <p:cNvPr id="12" name="Шестиугольник 11"/>
          <p:cNvSpPr/>
          <p:nvPr/>
        </p:nvSpPr>
        <p:spPr>
          <a:xfrm>
            <a:off x="2050596" y="3683158"/>
            <a:ext cx="1153401" cy="954830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77" b="36725"/>
          <a:stretch/>
        </p:blipFill>
        <p:spPr>
          <a:xfrm>
            <a:off x="6559391" y="5637228"/>
            <a:ext cx="5629467" cy="12254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43" b="36761"/>
          <a:stretch/>
        </p:blipFill>
        <p:spPr>
          <a:xfrm flipH="1">
            <a:off x="-9430" y="5637228"/>
            <a:ext cx="5646658" cy="1225485"/>
          </a:xfrm>
          <a:prstGeom prst="rect">
            <a:avLst/>
          </a:prstGeom>
        </p:spPr>
      </p:pic>
      <p:sp>
        <p:nvSpPr>
          <p:cNvPr id="15" name="Шестиугольник 14"/>
          <p:cNvSpPr/>
          <p:nvPr/>
        </p:nvSpPr>
        <p:spPr>
          <a:xfrm>
            <a:off x="4083411" y="3683158"/>
            <a:ext cx="1153401" cy="954830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Шестиугольник 15"/>
          <p:cNvSpPr/>
          <p:nvPr/>
        </p:nvSpPr>
        <p:spPr>
          <a:xfrm>
            <a:off x="6116226" y="3680789"/>
            <a:ext cx="1153401" cy="954830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Шестиугольник 16"/>
          <p:cNvSpPr/>
          <p:nvPr/>
        </p:nvSpPr>
        <p:spPr>
          <a:xfrm>
            <a:off x="8149041" y="3687547"/>
            <a:ext cx="1153401" cy="954830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" name="Group 79"/>
          <p:cNvGrpSpPr/>
          <p:nvPr/>
        </p:nvGrpSpPr>
        <p:grpSpPr>
          <a:xfrm>
            <a:off x="2444477" y="3914214"/>
            <a:ext cx="369536" cy="492715"/>
            <a:chOff x="1092301" y="2278682"/>
            <a:chExt cx="255389" cy="340519"/>
          </a:xfrm>
          <a:solidFill>
            <a:schemeClr val="accent1">
              <a:lumMod val="50000"/>
            </a:schemeClr>
          </a:solidFill>
        </p:grpSpPr>
        <p:sp>
          <p:nvSpPr>
            <p:cNvPr id="19" name="Freeform 41"/>
            <p:cNvSpPr>
              <a:spLocks noEditPoints="1"/>
            </p:cNvSpPr>
            <p:nvPr/>
          </p:nvSpPr>
          <p:spPr bwMode="auto">
            <a:xfrm>
              <a:off x="1092301" y="2278682"/>
              <a:ext cx="255389" cy="340518"/>
            </a:xfrm>
            <a:custGeom>
              <a:avLst/>
              <a:gdLst/>
              <a:ahLst/>
              <a:cxnLst>
                <a:cxn ang="0">
                  <a:pos x="31" y="42"/>
                </a:cxn>
                <a:cxn ang="0">
                  <a:pos x="26" y="42"/>
                </a:cxn>
                <a:cxn ang="0">
                  <a:pos x="15" y="47"/>
                </a:cxn>
                <a:cxn ang="0">
                  <a:pos x="6" y="54"/>
                </a:cxn>
                <a:cxn ang="0">
                  <a:pos x="2" y="65"/>
                </a:cxn>
                <a:cxn ang="0">
                  <a:pos x="0" y="82"/>
                </a:cxn>
                <a:cxn ang="0">
                  <a:pos x="247" y="73"/>
                </a:cxn>
                <a:cxn ang="0">
                  <a:pos x="245" y="65"/>
                </a:cxn>
                <a:cxn ang="0">
                  <a:pos x="241" y="54"/>
                </a:cxn>
                <a:cxn ang="0">
                  <a:pos x="232" y="47"/>
                </a:cxn>
                <a:cxn ang="0">
                  <a:pos x="221" y="42"/>
                </a:cxn>
                <a:cxn ang="0">
                  <a:pos x="216" y="42"/>
                </a:cxn>
                <a:cxn ang="0">
                  <a:pos x="167" y="53"/>
                </a:cxn>
                <a:cxn ang="0">
                  <a:pos x="86" y="22"/>
                </a:cxn>
                <a:cxn ang="0">
                  <a:pos x="163" y="0"/>
                </a:cxn>
                <a:cxn ang="0">
                  <a:pos x="82" y="0"/>
                </a:cxn>
                <a:cxn ang="0">
                  <a:pos x="71" y="6"/>
                </a:cxn>
                <a:cxn ang="0">
                  <a:pos x="66" y="16"/>
                </a:cxn>
                <a:cxn ang="0">
                  <a:pos x="58" y="58"/>
                </a:cxn>
                <a:cxn ang="0">
                  <a:pos x="62" y="69"/>
                </a:cxn>
                <a:cxn ang="0">
                  <a:pos x="73" y="74"/>
                </a:cxn>
                <a:cxn ang="0">
                  <a:pos x="174" y="74"/>
                </a:cxn>
                <a:cxn ang="0">
                  <a:pos x="185" y="69"/>
                </a:cxn>
                <a:cxn ang="0">
                  <a:pos x="187" y="58"/>
                </a:cxn>
                <a:cxn ang="0">
                  <a:pos x="182" y="16"/>
                </a:cxn>
                <a:cxn ang="0">
                  <a:pos x="176" y="6"/>
                </a:cxn>
                <a:cxn ang="0">
                  <a:pos x="163" y="0"/>
                </a:cxn>
                <a:cxn ang="0">
                  <a:pos x="220" y="103"/>
                </a:cxn>
                <a:cxn ang="0">
                  <a:pos x="26" y="103"/>
                </a:cxn>
                <a:cxn ang="0">
                  <a:pos x="13" y="109"/>
                </a:cxn>
                <a:cxn ang="0">
                  <a:pos x="8" y="123"/>
                </a:cxn>
                <a:cxn ang="0">
                  <a:pos x="24" y="306"/>
                </a:cxn>
                <a:cxn ang="0">
                  <a:pos x="31" y="321"/>
                </a:cxn>
                <a:cxn ang="0">
                  <a:pos x="47" y="328"/>
                </a:cxn>
                <a:cxn ang="0">
                  <a:pos x="200" y="328"/>
                </a:cxn>
                <a:cxn ang="0">
                  <a:pos x="214" y="321"/>
                </a:cxn>
                <a:cxn ang="0">
                  <a:pos x="221" y="306"/>
                </a:cxn>
                <a:cxn ang="0">
                  <a:pos x="240" y="123"/>
                </a:cxn>
                <a:cxn ang="0">
                  <a:pos x="234" y="109"/>
                </a:cxn>
                <a:cxn ang="0">
                  <a:pos x="220" y="103"/>
                </a:cxn>
                <a:cxn ang="0">
                  <a:pos x="82" y="287"/>
                </a:cxn>
                <a:cxn ang="0">
                  <a:pos x="42" y="143"/>
                </a:cxn>
                <a:cxn ang="0">
                  <a:pos x="82" y="287"/>
                </a:cxn>
                <a:cxn ang="0">
                  <a:pos x="104" y="287"/>
                </a:cxn>
                <a:cxn ang="0">
                  <a:pos x="144" y="143"/>
                </a:cxn>
                <a:cxn ang="0">
                  <a:pos x="194" y="287"/>
                </a:cxn>
                <a:cxn ang="0">
                  <a:pos x="163" y="143"/>
                </a:cxn>
                <a:cxn ang="0">
                  <a:pos x="194" y="287"/>
                </a:cxn>
              </a:cxnLst>
              <a:rect l="0" t="0" r="r" b="b"/>
              <a:pathLst>
                <a:path w="247" h="328">
                  <a:moveTo>
                    <a:pt x="216" y="42"/>
                  </a:moveTo>
                  <a:lnTo>
                    <a:pt x="31" y="42"/>
                  </a:lnTo>
                  <a:lnTo>
                    <a:pt x="31" y="42"/>
                  </a:lnTo>
                  <a:lnTo>
                    <a:pt x="26" y="42"/>
                  </a:lnTo>
                  <a:lnTo>
                    <a:pt x="20" y="44"/>
                  </a:lnTo>
                  <a:lnTo>
                    <a:pt x="15" y="47"/>
                  </a:lnTo>
                  <a:lnTo>
                    <a:pt x="9" y="51"/>
                  </a:lnTo>
                  <a:lnTo>
                    <a:pt x="6" y="54"/>
                  </a:lnTo>
                  <a:lnTo>
                    <a:pt x="4" y="60"/>
                  </a:lnTo>
                  <a:lnTo>
                    <a:pt x="2" y="65"/>
                  </a:lnTo>
                  <a:lnTo>
                    <a:pt x="0" y="73"/>
                  </a:lnTo>
                  <a:lnTo>
                    <a:pt x="0" y="82"/>
                  </a:lnTo>
                  <a:lnTo>
                    <a:pt x="247" y="82"/>
                  </a:lnTo>
                  <a:lnTo>
                    <a:pt x="247" y="73"/>
                  </a:lnTo>
                  <a:lnTo>
                    <a:pt x="247" y="73"/>
                  </a:lnTo>
                  <a:lnTo>
                    <a:pt x="245" y="65"/>
                  </a:lnTo>
                  <a:lnTo>
                    <a:pt x="243" y="60"/>
                  </a:lnTo>
                  <a:lnTo>
                    <a:pt x="241" y="54"/>
                  </a:lnTo>
                  <a:lnTo>
                    <a:pt x="238" y="51"/>
                  </a:lnTo>
                  <a:lnTo>
                    <a:pt x="232" y="47"/>
                  </a:lnTo>
                  <a:lnTo>
                    <a:pt x="227" y="44"/>
                  </a:lnTo>
                  <a:lnTo>
                    <a:pt x="221" y="42"/>
                  </a:lnTo>
                  <a:lnTo>
                    <a:pt x="216" y="42"/>
                  </a:lnTo>
                  <a:lnTo>
                    <a:pt x="216" y="42"/>
                  </a:lnTo>
                  <a:close/>
                  <a:moveTo>
                    <a:pt x="162" y="22"/>
                  </a:moveTo>
                  <a:lnTo>
                    <a:pt x="167" y="53"/>
                  </a:lnTo>
                  <a:lnTo>
                    <a:pt x="80" y="53"/>
                  </a:lnTo>
                  <a:lnTo>
                    <a:pt x="86" y="22"/>
                  </a:lnTo>
                  <a:lnTo>
                    <a:pt x="162" y="22"/>
                  </a:lnTo>
                  <a:close/>
                  <a:moveTo>
                    <a:pt x="163" y="0"/>
                  </a:moveTo>
                  <a:lnTo>
                    <a:pt x="82" y="0"/>
                  </a:lnTo>
                  <a:lnTo>
                    <a:pt x="82" y="0"/>
                  </a:lnTo>
                  <a:lnTo>
                    <a:pt x="76" y="2"/>
                  </a:lnTo>
                  <a:lnTo>
                    <a:pt x="71" y="6"/>
                  </a:lnTo>
                  <a:lnTo>
                    <a:pt x="67" y="9"/>
                  </a:lnTo>
                  <a:lnTo>
                    <a:pt x="66" y="16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60" y="65"/>
                  </a:lnTo>
                  <a:lnTo>
                    <a:pt x="62" y="69"/>
                  </a:lnTo>
                  <a:lnTo>
                    <a:pt x="67" y="73"/>
                  </a:lnTo>
                  <a:lnTo>
                    <a:pt x="73" y="74"/>
                  </a:lnTo>
                  <a:lnTo>
                    <a:pt x="174" y="74"/>
                  </a:lnTo>
                  <a:lnTo>
                    <a:pt x="174" y="74"/>
                  </a:lnTo>
                  <a:lnTo>
                    <a:pt x="180" y="73"/>
                  </a:lnTo>
                  <a:lnTo>
                    <a:pt x="185" y="69"/>
                  </a:lnTo>
                  <a:lnTo>
                    <a:pt x="187" y="65"/>
                  </a:lnTo>
                  <a:lnTo>
                    <a:pt x="187" y="58"/>
                  </a:lnTo>
                  <a:lnTo>
                    <a:pt x="182" y="16"/>
                  </a:lnTo>
                  <a:lnTo>
                    <a:pt x="182" y="16"/>
                  </a:lnTo>
                  <a:lnTo>
                    <a:pt x="180" y="9"/>
                  </a:lnTo>
                  <a:lnTo>
                    <a:pt x="176" y="6"/>
                  </a:lnTo>
                  <a:lnTo>
                    <a:pt x="171" y="2"/>
                  </a:lnTo>
                  <a:lnTo>
                    <a:pt x="163" y="0"/>
                  </a:lnTo>
                  <a:lnTo>
                    <a:pt x="163" y="0"/>
                  </a:lnTo>
                  <a:close/>
                  <a:moveTo>
                    <a:pt x="220" y="103"/>
                  </a:moveTo>
                  <a:lnTo>
                    <a:pt x="26" y="103"/>
                  </a:lnTo>
                  <a:lnTo>
                    <a:pt x="26" y="103"/>
                  </a:lnTo>
                  <a:lnTo>
                    <a:pt x="18" y="105"/>
                  </a:lnTo>
                  <a:lnTo>
                    <a:pt x="13" y="109"/>
                  </a:lnTo>
                  <a:lnTo>
                    <a:pt x="9" y="116"/>
                  </a:lnTo>
                  <a:lnTo>
                    <a:pt x="8" y="123"/>
                  </a:lnTo>
                  <a:lnTo>
                    <a:pt x="24" y="306"/>
                  </a:lnTo>
                  <a:lnTo>
                    <a:pt x="24" y="306"/>
                  </a:lnTo>
                  <a:lnTo>
                    <a:pt x="28" y="316"/>
                  </a:lnTo>
                  <a:lnTo>
                    <a:pt x="31" y="321"/>
                  </a:lnTo>
                  <a:lnTo>
                    <a:pt x="38" y="326"/>
                  </a:lnTo>
                  <a:lnTo>
                    <a:pt x="47" y="328"/>
                  </a:lnTo>
                  <a:lnTo>
                    <a:pt x="200" y="328"/>
                  </a:lnTo>
                  <a:lnTo>
                    <a:pt x="200" y="328"/>
                  </a:lnTo>
                  <a:lnTo>
                    <a:pt x="209" y="326"/>
                  </a:lnTo>
                  <a:lnTo>
                    <a:pt x="214" y="321"/>
                  </a:lnTo>
                  <a:lnTo>
                    <a:pt x="220" y="316"/>
                  </a:lnTo>
                  <a:lnTo>
                    <a:pt x="221" y="306"/>
                  </a:lnTo>
                  <a:lnTo>
                    <a:pt x="240" y="123"/>
                  </a:lnTo>
                  <a:lnTo>
                    <a:pt x="240" y="123"/>
                  </a:lnTo>
                  <a:lnTo>
                    <a:pt x="238" y="116"/>
                  </a:lnTo>
                  <a:lnTo>
                    <a:pt x="234" y="109"/>
                  </a:lnTo>
                  <a:lnTo>
                    <a:pt x="229" y="105"/>
                  </a:lnTo>
                  <a:lnTo>
                    <a:pt x="220" y="103"/>
                  </a:lnTo>
                  <a:lnTo>
                    <a:pt x="220" y="103"/>
                  </a:lnTo>
                  <a:close/>
                  <a:moveTo>
                    <a:pt x="82" y="287"/>
                  </a:moveTo>
                  <a:lnTo>
                    <a:pt x="51" y="287"/>
                  </a:lnTo>
                  <a:lnTo>
                    <a:pt x="42" y="143"/>
                  </a:lnTo>
                  <a:lnTo>
                    <a:pt x="82" y="143"/>
                  </a:lnTo>
                  <a:lnTo>
                    <a:pt x="82" y="287"/>
                  </a:lnTo>
                  <a:close/>
                  <a:moveTo>
                    <a:pt x="144" y="287"/>
                  </a:moveTo>
                  <a:lnTo>
                    <a:pt x="104" y="287"/>
                  </a:lnTo>
                  <a:lnTo>
                    <a:pt x="104" y="143"/>
                  </a:lnTo>
                  <a:lnTo>
                    <a:pt x="144" y="143"/>
                  </a:lnTo>
                  <a:lnTo>
                    <a:pt x="144" y="287"/>
                  </a:lnTo>
                  <a:close/>
                  <a:moveTo>
                    <a:pt x="194" y="287"/>
                  </a:moveTo>
                  <a:lnTo>
                    <a:pt x="163" y="287"/>
                  </a:lnTo>
                  <a:lnTo>
                    <a:pt x="163" y="143"/>
                  </a:lnTo>
                  <a:lnTo>
                    <a:pt x="205" y="143"/>
                  </a:lnTo>
                  <a:lnTo>
                    <a:pt x="194" y="28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20" name="Freeform 42"/>
            <p:cNvSpPr>
              <a:spLocks/>
            </p:cNvSpPr>
            <p:nvPr/>
          </p:nvSpPr>
          <p:spPr bwMode="auto">
            <a:xfrm>
              <a:off x="1092301" y="2320208"/>
              <a:ext cx="255389" cy="41527"/>
            </a:xfrm>
            <a:custGeom>
              <a:avLst/>
              <a:gdLst/>
              <a:ahLst/>
              <a:cxnLst>
                <a:cxn ang="0">
                  <a:pos x="216" y="0"/>
                </a:cxn>
                <a:cxn ang="0">
                  <a:pos x="31" y="0"/>
                </a:cxn>
                <a:cxn ang="0">
                  <a:pos x="31" y="0"/>
                </a:cxn>
                <a:cxn ang="0">
                  <a:pos x="26" y="0"/>
                </a:cxn>
                <a:cxn ang="0">
                  <a:pos x="20" y="2"/>
                </a:cxn>
                <a:cxn ang="0">
                  <a:pos x="15" y="5"/>
                </a:cxn>
                <a:cxn ang="0">
                  <a:pos x="9" y="9"/>
                </a:cxn>
                <a:cxn ang="0">
                  <a:pos x="6" y="12"/>
                </a:cxn>
                <a:cxn ang="0">
                  <a:pos x="4" y="18"/>
                </a:cxn>
                <a:cxn ang="0">
                  <a:pos x="2" y="23"/>
                </a:cxn>
                <a:cxn ang="0">
                  <a:pos x="0" y="31"/>
                </a:cxn>
                <a:cxn ang="0">
                  <a:pos x="0" y="40"/>
                </a:cxn>
                <a:cxn ang="0">
                  <a:pos x="247" y="40"/>
                </a:cxn>
                <a:cxn ang="0">
                  <a:pos x="247" y="31"/>
                </a:cxn>
                <a:cxn ang="0">
                  <a:pos x="247" y="31"/>
                </a:cxn>
                <a:cxn ang="0">
                  <a:pos x="245" y="23"/>
                </a:cxn>
                <a:cxn ang="0">
                  <a:pos x="243" y="18"/>
                </a:cxn>
                <a:cxn ang="0">
                  <a:pos x="241" y="12"/>
                </a:cxn>
                <a:cxn ang="0">
                  <a:pos x="238" y="9"/>
                </a:cxn>
                <a:cxn ang="0">
                  <a:pos x="232" y="5"/>
                </a:cxn>
                <a:cxn ang="0">
                  <a:pos x="227" y="2"/>
                </a:cxn>
                <a:cxn ang="0">
                  <a:pos x="221" y="0"/>
                </a:cxn>
                <a:cxn ang="0">
                  <a:pos x="216" y="0"/>
                </a:cxn>
                <a:cxn ang="0">
                  <a:pos x="216" y="0"/>
                </a:cxn>
              </a:cxnLst>
              <a:rect l="0" t="0" r="r" b="b"/>
              <a:pathLst>
                <a:path w="247" h="40">
                  <a:moveTo>
                    <a:pt x="216" y="0"/>
                  </a:moveTo>
                  <a:lnTo>
                    <a:pt x="31" y="0"/>
                  </a:lnTo>
                  <a:lnTo>
                    <a:pt x="31" y="0"/>
                  </a:lnTo>
                  <a:lnTo>
                    <a:pt x="26" y="0"/>
                  </a:lnTo>
                  <a:lnTo>
                    <a:pt x="20" y="2"/>
                  </a:lnTo>
                  <a:lnTo>
                    <a:pt x="15" y="5"/>
                  </a:lnTo>
                  <a:lnTo>
                    <a:pt x="9" y="9"/>
                  </a:lnTo>
                  <a:lnTo>
                    <a:pt x="6" y="12"/>
                  </a:lnTo>
                  <a:lnTo>
                    <a:pt x="4" y="18"/>
                  </a:lnTo>
                  <a:lnTo>
                    <a:pt x="2" y="23"/>
                  </a:lnTo>
                  <a:lnTo>
                    <a:pt x="0" y="31"/>
                  </a:lnTo>
                  <a:lnTo>
                    <a:pt x="0" y="40"/>
                  </a:lnTo>
                  <a:lnTo>
                    <a:pt x="247" y="40"/>
                  </a:lnTo>
                  <a:lnTo>
                    <a:pt x="247" y="31"/>
                  </a:lnTo>
                  <a:lnTo>
                    <a:pt x="247" y="31"/>
                  </a:lnTo>
                  <a:lnTo>
                    <a:pt x="245" y="23"/>
                  </a:lnTo>
                  <a:lnTo>
                    <a:pt x="243" y="18"/>
                  </a:lnTo>
                  <a:lnTo>
                    <a:pt x="241" y="12"/>
                  </a:lnTo>
                  <a:lnTo>
                    <a:pt x="238" y="9"/>
                  </a:lnTo>
                  <a:lnTo>
                    <a:pt x="232" y="5"/>
                  </a:lnTo>
                  <a:lnTo>
                    <a:pt x="227" y="2"/>
                  </a:lnTo>
                  <a:lnTo>
                    <a:pt x="221" y="0"/>
                  </a:lnTo>
                  <a:lnTo>
                    <a:pt x="216" y="0"/>
                  </a:lnTo>
                  <a:lnTo>
                    <a:pt x="216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21" name="Freeform 43"/>
            <p:cNvSpPr>
              <a:spLocks/>
            </p:cNvSpPr>
            <p:nvPr/>
          </p:nvSpPr>
          <p:spPr bwMode="auto">
            <a:xfrm>
              <a:off x="1175355" y="2299445"/>
              <a:ext cx="89283" cy="33221"/>
            </a:xfrm>
            <a:custGeom>
              <a:avLst/>
              <a:gdLst/>
              <a:ahLst/>
              <a:cxnLst>
                <a:cxn ang="0">
                  <a:pos x="82" y="0"/>
                </a:cxn>
                <a:cxn ang="0">
                  <a:pos x="87" y="31"/>
                </a:cxn>
                <a:cxn ang="0">
                  <a:pos x="0" y="31"/>
                </a:cxn>
                <a:cxn ang="0">
                  <a:pos x="6" y="0"/>
                </a:cxn>
                <a:cxn ang="0">
                  <a:pos x="82" y="0"/>
                </a:cxn>
              </a:cxnLst>
              <a:rect l="0" t="0" r="r" b="b"/>
              <a:pathLst>
                <a:path w="87" h="31">
                  <a:moveTo>
                    <a:pt x="82" y="0"/>
                  </a:moveTo>
                  <a:lnTo>
                    <a:pt x="87" y="31"/>
                  </a:lnTo>
                  <a:lnTo>
                    <a:pt x="0" y="31"/>
                  </a:lnTo>
                  <a:lnTo>
                    <a:pt x="6" y="0"/>
                  </a:lnTo>
                  <a:lnTo>
                    <a:pt x="82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22" name="Freeform 44"/>
            <p:cNvSpPr>
              <a:spLocks/>
            </p:cNvSpPr>
            <p:nvPr/>
          </p:nvSpPr>
          <p:spPr bwMode="auto">
            <a:xfrm>
              <a:off x="1152514" y="2278682"/>
              <a:ext cx="132885" cy="76825"/>
            </a:xfrm>
            <a:custGeom>
              <a:avLst/>
              <a:gdLst/>
              <a:ahLst/>
              <a:cxnLst>
                <a:cxn ang="0">
                  <a:pos x="105" y="0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18" y="2"/>
                </a:cxn>
                <a:cxn ang="0">
                  <a:pos x="13" y="6"/>
                </a:cxn>
                <a:cxn ang="0">
                  <a:pos x="9" y="9"/>
                </a:cxn>
                <a:cxn ang="0">
                  <a:pos x="8" y="16"/>
                </a:cxn>
                <a:cxn ang="0">
                  <a:pos x="0" y="58"/>
                </a:cxn>
                <a:cxn ang="0">
                  <a:pos x="0" y="58"/>
                </a:cxn>
                <a:cxn ang="0">
                  <a:pos x="2" y="65"/>
                </a:cxn>
                <a:cxn ang="0">
                  <a:pos x="4" y="69"/>
                </a:cxn>
                <a:cxn ang="0">
                  <a:pos x="9" y="73"/>
                </a:cxn>
                <a:cxn ang="0">
                  <a:pos x="15" y="74"/>
                </a:cxn>
                <a:cxn ang="0">
                  <a:pos x="116" y="74"/>
                </a:cxn>
                <a:cxn ang="0">
                  <a:pos x="116" y="74"/>
                </a:cxn>
                <a:cxn ang="0">
                  <a:pos x="122" y="73"/>
                </a:cxn>
                <a:cxn ang="0">
                  <a:pos x="127" y="69"/>
                </a:cxn>
                <a:cxn ang="0">
                  <a:pos x="129" y="65"/>
                </a:cxn>
                <a:cxn ang="0">
                  <a:pos x="129" y="58"/>
                </a:cxn>
                <a:cxn ang="0">
                  <a:pos x="124" y="16"/>
                </a:cxn>
                <a:cxn ang="0">
                  <a:pos x="124" y="16"/>
                </a:cxn>
                <a:cxn ang="0">
                  <a:pos x="122" y="9"/>
                </a:cxn>
                <a:cxn ang="0">
                  <a:pos x="118" y="6"/>
                </a:cxn>
                <a:cxn ang="0">
                  <a:pos x="113" y="2"/>
                </a:cxn>
                <a:cxn ang="0">
                  <a:pos x="105" y="0"/>
                </a:cxn>
                <a:cxn ang="0">
                  <a:pos x="105" y="0"/>
                </a:cxn>
              </a:cxnLst>
              <a:rect l="0" t="0" r="r" b="b"/>
              <a:pathLst>
                <a:path w="129" h="74">
                  <a:moveTo>
                    <a:pt x="105" y="0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8" y="16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2" y="65"/>
                  </a:lnTo>
                  <a:lnTo>
                    <a:pt x="4" y="69"/>
                  </a:lnTo>
                  <a:lnTo>
                    <a:pt x="9" y="73"/>
                  </a:lnTo>
                  <a:lnTo>
                    <a:pt x="15" y="74"/>
                  </a:lnTo>
                  <a:lnTo>
                    <a:pt x="116" y="74"/>
                  </a:lnTo>
                  <a:lnTo>
                    <a:pt x="116" y="74"/>
                  </a:lnTo>
                  <a:lnTo>
                    <a:pt x="122" y="73"/>
                  </a:lnTo>
                  <a:lnTo>
                    <a:pt x="127" y="69"/>
                  </a:lnTo>
                  <a:lnTo>
                    <a:pt x="129" y="65"/>
                  </a:lnTo>
                  <a:lnTo>
                    <a:pt x="129" y="58"/>
                  </a:lnTo>
                  <a:lnTo>
                    <a:pt x="124" y="16"/>
                  </a:lnTo>
                  <a:lnTo>
                    <a:pt x="124" y="16"/>
                  </a:lnTo>
                  <a:lnTo>
                    <a:pt x="122" y="9"/>
                  </a:lnTo>
                  <a:lnTo>
                    <a:pt x="118" y="6"/>
                  </a:lnTo>
                  <a:lnTo>
                    <a:pt x="113" y="2"/>
                  </a:lnTo>
                  <a:lnTo>
                    <a:pt x="105" y="0"/>
                  </a:lnTo>
                  <a:lnTo>
                    <a:pt x="105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23" name="Freeform 45"/>
            <p:cNvSpPr>
              <a:spLocks/>
            </p:cNvSpPr>
            <p:nvPr/>
          </p:nvSpPr>
          <p:spPr bwMode="auto">
            <a:xfrm>
              <a:off x="1098530" y="2384575"/>
              <a:ext cx="240854" cy="234626"/>
            </a:xfrm>
            <a:custGeom>
              <a:avLst/>
              <a:gdLst/>
              <a:ahLst/>
              <a:cxnLst>
                <a:cxn ang="0">
                  <a:pos x="212" y="0"/>
                </a:cxn>
                <a:cxn ang="0">
                  <a:pos x="18" y="0"/>
                </a:cxn>
                <a:cxn ang="0">
                  <a:pos x="18" y="0"/>
                </a:cxn>
                <a:cxn ang="0">
                  <a:pos x="10" y="2"/>
                </a:cxn>
                <a:cxn ang="0">
                  <a:pos x="5" y="6"/>
                </a:cxn>
                <a:cxn ang="0">
                  <a:pos x="1" y="13"/>
                </a:cxn>
                <a:cxn ang="0">
                  <a:pos x="0" y="20"/>
                </a:cxn>
                <a:cxn ang="0">
                  <a:pos x="16" y="203"/>
                </a:cxn>
                <a:cxn ang="0">
                  <a:pos x="16" y="203"/>
                </a:cxn>
                <a:cxn ang="0">
                  <a:pos x="20" y="213"/>
                </a:cxn>
                <a:cxn ang="0">
                  <a:pos x="23" y="218"/>
                </a:cxn>
                <a:cxn ang="0">
                  <a:pos x="30" y="223"/>
                </a:cxn>
                <a:cxn ang="0">
                  <a:pos x="39" y="225"/>
                </a:cxn>
                <a:cxn ang="0">
                  <a:pos x="192" y="225"/>
                </a:cxn>
                <a:cxn ang="0">
                  <a:pos x="192" y="225"/>
                </a:cxn>
                <a:cxn ang="0">
                  <a:pos x="201" y="223"/>
                </a:cxn>
                <a:cxn ang="0">
                  <a:pos x="206" y="218"/>
                </a:cxn>
                <a:cxn ang="0">
                  <a:pos x="212" y="213"/>
                </a:cxn>
                <a:cxn ang="0">
                  <a:pos x="213" y="203"/>
                </a:cxn>
                <a:cxn ang="0">
                  <a:pos x="232" y="20"/>
                </a:cxn>
                <a:cxn ang="0">
                  <a:pos x="232" y="20"/>
                </a:cxn>
                <a:cxn ang="0">
                  <a:pos x="230" y="13"/>
                </a:cxn>
                <a:cxn ang="0">
                  <a:pos x="226" y="6"/>
                </a:cxn>
                <a:cxn ang="0">
                  <a:pos x="221" y="2"/>
                </a:cxn>
                <a:cxn ang="0">
                  <a:pos x="212" y="0"/>
                </a:cxn>
                <a:cxn ang="0">
                  <a:pos x="212" y="0"/>
                </a:cxn>
              </a:cxnLst>
              <a:rect l="0" t="0" r="r" b="b"/>
              <a:pathLst>
                <a:path w="232" h="225">
                  <a:moveTo>
                    <a:pt x="212" y="0"/>
                  </a:moveTo>
                  <a:lnTo>
                    <a:pt x="18" y="0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5" y="6"/>
                  </a:lnTo>
                  <a:lnTo>
                    <a:pt x="1" y="13"/>
                  </a:lnTo>
                  <a:lnTo>
                    <a:pt x="0" y="20"/>
                  </a:lnTo>
                  <a:lnTo>
                    <a:pt x="16" y="203"/>
                  </a:lnTo>
                  <a:lnTo>
                    <a:pt x="16" y="203"/>
                  </a:lnTo>
                  <a:lnTo>
                    <a:pt x="20" y="213"/>
                  </a:lnTo>
                  <a:lnTo>
                    <a:pt x="23" y="218"/>
                  </a:lnTo>
                  <a:lnTo>
                    <a:pt x="30" y="223"/>
                  </a:lnTo>
                  <a:lnTo>
                    <a:pt x="39" y="225"/>
                  </a:lnTo>
                  <a:lnTo>
                    <a:pt x="192" y="225"/>
                  </a:lnTo>
                  <a:lnTo>
                    <a:pt x="192" y="225"/>
                  </a:lnTo>
                  <a:lnTo>
                    <a:pt x="201" y="223"/>
                  </a:lnTo>
                  <a:lnTo>
                    <a:pt x="206" y="218"/>
                  </a:lnTo>
                  <a:lnTo>
                    <a:pt x="212" y="213"/>
                  </a:lnTo>
                  <a:lnTo>
                    <a:pt x="213" y="203"/>
                  </a:lnTo>
                  <a:lnTo>
                    <a:pt x="232" y="20"/>
                  </a:lnTo>
                  <a:lnTo>
                    <a:pt x="232" y="20"/>
                  </a:lnTo>
                  <a:lnTo>
                    <a:pt x="230" y="13"/>
                  </a:lnTo>
                  <a:lnTo>
                    <a:pt x="226" y="6"/>
                  </a:lnTo>
                  <a:lnTo>
                    <a:pt x="221" y="2"/>
                  </a:lnTo>
                  <a:lnTo>
                    <a:pt x="212" y="0"/>
                  </a:lnTo>
                  <a:lnTo>
                    <a:pt x="212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24" name="Freeform 46"/>
            <p:cNvSpPr>
              <a:spLocks/>
            </p:cNvSpPr>
            <p:nvPr/>
          </p:nvSpPr>
          <p:spPr bwMode="auto">
            <a:xfrm>
              <a:off x="1135904" y="2426102"/>
              <a:ext cx="39451" cy="149496"/>
            </a:xfrm>
            <a:custGeom>
              <a:avLst/>
              <a:gdLst/>
              <a:ahLst/>
              <a:cxnLst>
                <a:cxn ang="0">
                  <a:pos x="40" y="144"/>
                </a:cxn>
                <a:cxn ang="0">
                  <a:pos x="9" y="144"/>
                </a:cxn>
                <a:cxn ang="0">
                  <a:pos x="0" y="0"/>
                </a:cxn>
                <a:cxn ang="0">
                  <a:pos x="40" y="0"/>
                </a:cxn>
                <a:cxn ang="0">
                  <a:pos x="40" y="144"/>
                </a:cxn>
              </a:cxnLst>
              <a:rect l="0" t="0" r="r" b="b"/>
              <a:pathLst>
                <a:path w="40" h="144">
                  <a:moveTo>
                    <a:pt x="40" y="144"/>
                  </a:moveTo>
                  <a:lnTo>
                    <a:pt x="9" y="144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144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25" name="Rectangle 47"/>
            <p:cNvSpPr>
              <a:spLocks noChangeArrowheads="1"/>
            </p:cNvSpPr>
            <p:nvPr/>
          </p:nvSpPr>
          <p:spPr bwMode="auto">
            <a:xfrm>
              <a:off x="1198194" y="2426102"/>
              <a:ext cx="41527" cy="1494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26" name="Freeform 48"/>
            <p:cNvSpPr>
              <a:spLocks/>
            </p:cNvSpPr>
            <p:nvPr/>
          </p:nvSpPr>
          <p:spPr bwMode="auto">
            <a:xfrm>
              <a:off x="1260483" y="2426102"/>
              <a:ext cx="43604" cy="149496"/>
            </a:xfrm>
            <a:custGeom>
              <a:avLst/>
              <a:gdLst/>
              <a:ahLst/>
              <a:cxnLst>
                <a:cxn ang="0">
                  <a:pos x="31" y="144"/>
                </a:cxn>
                <a:cxn ang="0">
                  <a:pos x="0" y="144"/>
                </a:cxn>
                <a:cxn ang="0">
                  <a:pos x="0" y="0"/>
                </a:cxn>
                <a:cxn ang="0">
                  <a:pos x="42" y="0"/>
                </a:cxn>
                <a:cxn ang="0">
                  <a:pos x="31" y="144"/>
                </a:cxn>
              </a:cxnLst>
              <a:rect l="0" t="0" r="r" b="b"/>
              <a:pathLst>
                <a:path w="42" h="144">
                  <a:moveTo>
                    <a:pt x="31" y="144"/>
                  </a:moveTo>
                  <a:lnTo>
                    <a:pt x="0" y="144"/>
                  </a:lnTo>
                  <a:lnTo>
                    <a:pt x="0" y="0"/>
                  </a:lnTo>
                  <a:lnTo>
                    <a:pt x="42" y="0"/>
                  </a:lnTo>
                  <a:lnTo>
                    <a:pt x="31" y="144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</p:grpSp>
      <p:grpSp>
        <p:nvGrpSpPr>
          <p:cNvPr id="27" name="Group 122"/>
          <p:cNvGrpSpPr/>
          <p:nvPr/>
        </p:nvGrpSpPr>
        <p:grpSpPr>
          <a:xfrm>
            <a:off x="4384649" y="3972888"/>
            <a:ext cx="550924" cy="434041"/>
            <a:chOff x="1058564" y="1781841"/>
            <a:chExt cx="649993" cy="512092"/>
          </a:xfrm>
          <a:solidFill>
            <a:schemeClr val="accent1">
              <a:lumMod val="50000"/>
            </a:schemeClr>
          </a:solidFill>
        </p:grpSpPr>
        <p:sp>
          <p:nvSpPr>
            <p:cNvPr id="28" name="Freeform 31"/>
            <p:cNvSpPr>
              <a:spLocks/>
            </p:cNvSpPr>
            <p:nvPr/>
          </p:nvSpPr>
          <p:spPr bwMode="auto">
            <a:xfrm>
              <a:off x="1058564" y="1823776"/>
              <a:ext cx="457253" cy="470157"/>
            </a:xfrm>
            <a:custGeom>
              <a:avLst/>
              <a:gdLst>
                <a:gd name="T0" fmla="*/ 191 w 240"/>
                <a:gd name="T1" fmla="*/ 0 h 247"/>
                <a:gd name="T2" fmla="*/ 49 w 240"/>
                <a:gd name="T3" fmla="*/ 0 h 247"/>
                <a:gd name="T4" fmla="*/ 0 w 240"/>
                <a:gd name="T5" fmla="*/ 49 h 247"/>
                <a:gd name="T6" fmla="*/ 0 w 240"/>
                <a:gd name="T7" fmla="*/ 129 h 247"/>
                <a:gd name="T8" fmla="*/ 49 w 240"/>
                <a:gd name="T9" fmla="*/ 178 h 247"/>
                <a:gd name="T10" fmla="*/ 57 w 240"/>
                <a:gd name="T11" fmla="*/ 178 h 247"/>
                <a:gd name="T12" fmla="*/ 32 w 240"/>
                <a:gd name="T13" fmla="*/ 245 h 247"/>
                <a:gd name="T14" fmla="*/ 121 w 240"/>
                <a:gd name="T15" fmla="*/ 178 h 247"/>
                <a:gd name="T16" fmla="*/ 191 w 240"/>
                <a:gd name="T17" fmla="*/ 178 h 247"/>
                <a:gd name="T18" fmla="*/ 240 w 240"/>
                <a:gd name="T19" fmla="*/ 129 h 247"/>
                <a:gd name="T20" fmla="*/ 240 w 240"/>
                <a:gd name="T21" fmla="*/ 49 h 247"/>
                <a:gd name="T22" fmla="*/ 191 w 240"/>
                <a:gd name="T23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0" h="247">
                  <a:moveTo>
                    <a:pt x="191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22" y="0"/>
                    <a:pt x="0" y="22"/>
                    <a:pt x="0" y="4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156"/>
                    <a:pt x="22" y="178"/>
                    <a:pt x="49" y="178"/>
                  </a:cubicBezTo>
                  <a:cubicBezTo>
                    <a:pt x="57" y="178"/>
                    <a:pt x="57" y="178"/>
                    <a:pt x="57" y="178"/>
                  </a:cubicBezTo>
                  <a:cubicBezTo>
                    <a:pt x="49" y="198"/>
                    <a:pt x="31" y="247"/>
                    <a:pt x="32" y="245"/>
                  </a:cubicBezTo>
                  <a:cubicBezTo>
                    <a:pt x="32" y="244"/>
                    <a:pt x="97" y="196"/>
                    <a:pt x="121" y="178"/>
                  </a:cubicBezTo>
                  <a:cubicBezTo>
                    <a:pt x="191" y="178"/>
                    <a:pt x="191" y="178"/>
                    <a:pt x="191" y="178"/>
                  </a:cubicBezTo>
                  <a:cubicBezTo>
                    <a:pt x="218" y="178"/>
                    <a:pt x="240" y="156"/>
                    <a:pt x="240" y="129"/>
                  </a:cubicBezTo>
                  <a:cubicBezTo>
                    <a:pt x="240" y="49"/>
                    <a:pt x="240" y="49"/>
                    <a:pt x="240" y="49"/>
                  </a:cubicBezTo>
                  <a:cubicBezTo>
                    <a:pt x="240" y="22"/>
                    <a:pt x="218" y="0"/>
                    <a:pt x="19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29" name="Freeform 32"/>
            <p:cNvSpPr>
              <a:spLocks/>
            </p:cNvSpPr>
            <p:nvPr/>
          </p:nvSpPr>
          <p:spPr bwMode="auto">
            <a:xfrm>
              <a:off x="1378722" y="1781841"/>
              <a:ext cx="329835" cy="384674"/>
            </a:xfrm>
            <a:custGeom>
              <a:avLst/>
              <a:gdLst>
                <a:gd name="T0" fmla="*/ 133 w 173"/>
                <a:gd name="T1" fmla="*/ 0 h 202"/>
                <a:gd name="T2" fmla="*/ 18 w 173"/>
                <a:gd name="T3" fmla="*/ 0 h 202"/>
                <a:gd name="T4" fmla="*/ 0 w 173"/>
                <a:gd name="T5" fmla="*/ 5 h 202"/>
                <a:gd name="T6" fmla="*/ 33 w 173"/>
                <a:gd name="T7" fmla="*/ 5 h 202"/>
                <a:gd name="T8" fmla="*/ 89 w 173"/>
                <a:gd name="T9" fmla="*/ 61 h 202"/>
                <a:gd name="T10" fmla="*/ 89 w 173"/>
                <a:gd name="T11" fmla="*/ 151 h 202"/>
                <a:gd name="T12" fmla="*/ 89 w 173"/>
                <a:gd name="T13" fmla="*/ 156 h 202"/>
                <a:gd name="T14" fmla="*/ 148 w 173"/>
                <a:gd name="T15" fmla="*/ 201 h 202"/>
                <a:gd name="T16" fmla="*/ 127 w 173"/>
                <a:gd name="T17" fmla="*/ 145 h 202"/>
                <a:gd name="T18" fmla="*/ 133 w 173"/>
                <a:gd name="T19" fmla="*/ 145 h 202"/>
                <a:gd name="T20" fmla="*/ 173 w 173"/>
                <a:gd name="T21" fmla="*/ 105 h 202"/>
                <a:gd name="T22" fmla="*/ 173 w 173"/>
                <a:gd name="T23" fmla="*/ 41 h 202"/>
                <a:gd name="T24" fmla="*/ 133 w 173"/>
                <a:gd name="T25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3" h="202">
                  <a:moveTo>
                    <a:pt x="133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1" y="0"/>
                    <a:pt x="5" y="2"/>
                    <a:pt x="0" y="5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64" y="5"/>
                    <a:pt x="89" y="30"/>
                    <a:pt x="89" y="61"/>
                  </a:cubicBezTo>
                  <a:cubicBezTo>
                    <a:pt x="89" y="151"/>
                    <a:pt x="89" y="151"/>
                    <a:pt x="89" y="151"/>
                  </a:cubicBezTo>
                  <a:cubicBezTo>
                    <a:pt x="89" y="153"/>
                    <a:pt x="89" y="154"/>
                    <a:pt x="89" y="156"/>
                  </a:cubicBezTo>
                  <a:cubicBezTo>
                    <a:pt x="113" y="174"/>
                    <a:pt x="148" y="200"/>
                    <a:pt x="148" y="201"/>
                  </a:cubicBezTo>
                  <a:cubicBezTo>
                    <a:pt x="148" y="202"/>
                    <a:pt x="133" y="162"/>
                    <a:pt x="127" y="145"/>
                  </a:cubicBezTo>
                  <a:cubicBezTo>
                    <a:pt x="133" y="145"/>
                    <a:pt x="133" y="145"/>
                    <a:pt x="133" y="145"/>
                  </a:cubicBezTo>
                  <a:cubicBezTo>
                    <a:pt x="155" y="145"/>
                    <a:pt x="173" y="127"/>
                    <a:pt x="173" y="105"/>
                  </a:cubicBezTo>
                  <a:cubicBezTo>
                    <a:pt x="173" y="41"/>
                    <a:pt x="173" y="41"/>
                    <a:pt x="173" y="41"/>
                  </a:cubicBezTo>
                  <a:cubicBezTo>
                    <a:pt x="173" y="18"/>
                    <a:pt x="155" y="0"/>
                    <a:pt x="13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</p:grpSp>
      <p:sp>
        <p:nvSpPr>
          <p:cNvPr id="30" name="Freeform 109"/>
          <p:cNvSpPr>
            <a:spLocks noEditPoints="1"/>
          </p:cNvSpPr>
          <p:nvPr/>
        </p:nvSpPr>
        <p:spPr bwMode="auto">
          <a:xfrm>
            <a:off x="6445842" y="3912356"/>
            <a:ext cx="494168" cy="505211"/>
          </a:xfrm>
          <a:custGeom>
            <a:avLst/>
            <a:gdLst>
              <a:gd name="T0" fmla="*/ 203 w 360"/>
              <a:gd name="T1" fmla="*/ 271 h 368"/>
              <a:gd name="T2" fmla="*/ 261 w 360"/>
              <a:gd name="T3" fmla="*/ 202 h 368"/>
              <a:gd name="T4" fmla="*/ 360 w 360"/>
              <a:gd name="T5" fmla="*/ 51 h 368"/>
              <a:gd name="T6" fmla="*/ 346 w 360"/>
              <a:gd name="T7" fmla="*/ 37 h 368"/>
              <a:gd name="T8" fmla="*/ 277 w 360"/>
              <a:gd name="T9" fmla="*/ 37 h 368"/>
              <a:gd name="T10" fmla="*/ 180 w 360"/>
              <a:gd name="T11" fmla="*/ 0 h 368"/>
              <a:gd name="T12" fmla="*/ 83 w 360"/>
              <a:gd name="T13" fmla="*/ 37 h 368"/>
              <a:gd name="T14" fmla="*/ 14 w 360"/>
              <a:gd name="T15" fmla="*/ 37 h 368"/>
              <a:gd name="T16" fmla="*/ 0 w 360"/>
              <a:gd name="T17" fmla="*/ 51 h 368"/>
              <a:gd name="T18" fmla="*/ 98 w 360"/>
              <a:gd name="T19" fmla="*/ 202 h 368"/>
              <a:gd name="T20" fmla="*/ 156 w 360"/>
              <a:gd name="T21" fmla="*/ 271 h 368"/>
              <a:gd name="T22" fmla="*/ 156 w 360"/>
              <a:gd name="T23" fmla="*/ 297 h 368"/>
              <a:gd name="T24" fmla="*/ 91 w 360"/>
              <a:gd name="T25" fmla="*/ 332 h 368"/>
              <a:gd name="T26" fmla="*/ 180 w 360"/>
              <a:gd name="T27" fmla="*/ 368 h 368"/>
              <a:gd name="T28" fmla="*/ 269 w 360"/>
              <a:gd name="T29" fmla="*/ 332 h 368"/>
              <a:gd name="T30" fmla="*/ 203 w 360"/>
              <a:gd name="T31" fmla="*/ 297 h 368"/>
              <a:gd name="T32" fmla="*/ 203 w 360"/>
              <a:gd name="T33" fmla="*/ 271 h 368"/>
              <a:gd name="T34" fmla="*/ 259 w 360"/>
              <a:gd name="T35" fmla="*/ 170 h 368"/>
              <a:gd name="T36" fmla="*/ 281 w 360"/>
              <a:gd name="T37" fmla="*/ 65 h 368"/>
              <a:gd name="T38" fmla="*/ 331 w 360"/>
              <a:gd name="T39" fmla="*/ 65 h 368"/>
              <a:gd name="T40" fmla="*/ 259 w 360"/>
              <a:gd name="T41" fmla="*/ 170 h 368"/>
              <a:gd name="T42" fmla="*/ 180 w 360"/>
              <a:gd name="T43" fmla="*/ 24 h 368"/>
              <a:gd name="T44" fmla="*/ 256 w 360"/>
              <a:gd name="T45" fmla="*/ 55 h 368"/>
              <a:gd name="T46" fmla="*/ 180 w 360"/>
              <a:gd name="T47" fmla="*/ 86 h 368"/>
              <a:gd name="T48" fmla="*/ 104 w 360"/>
              <a:gd name="T49" fmla="*/ 55 h 368"/>
              <a:gd name="T50" fmla="*/ 180 w 360"/>
              <a:gd name="T51" fmla="*/ 24 h 368"/>
              <a:gd name="T52" fmla="*/ 29 w 360"/>
              <a:gd name="T53" fmla="*/ 65 h 368"/>
              <a:gd name="T54" fmla="*/ 79 w 360"/>
              <a:gd name="T55" fmla="*/ 65 h 368"/>
              <a:gd name="T56" fmla="*/ 101 w 360"/>
              <a:gd name="T57" fmla="*/ 170 h 368"/>
              <a:gd name="T58" fmla="*/ 29 w 360"/>
              <a:gd name="T59" fmla="*/ 65 h 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60" h="368">
                <a:moveTo>
                  <a:pt x="203" y="271"/>
                </a:moveTo>
                <a:cubicBezTo>
                  <a:pt x="203" y="242"/>
                  <a:pt x="225" y="226"/>
                  <a:pt x="261" y="202"/>
                </a:cubicBezTo>
                <a:cubicBezTo>
                  <a:pt x="305" y="173"/>
                  <a:pt x="360" y="137"/>
                  <a:pt x="360" y="51"/>
                </a:cubicBezTo>
                <a:cubicBezTo>
                  <a:pt x="360" y="43"/>
                  <a:pt x="353" y="37"/>
                  <a:pt x="346" y="37"/>
                </a:cubicBezTo>
                <a:cubicBezTo>
                  <a:pt x="277" y="37"/>
                  <a:pt x="277" y="37"/>
                  <a:pt x="277" y="37"/>
                </a:cubicBezTo>
                <a:cubicBezTo>
                  <a:pt x="267" y="19"/>
                  <a:pt x="238" y="0"/>
                  <a:pt x="180" y="0"/>
                </a:cubicBezTo>
                <a:cubicBezTo>
                  <a:pt x="121" y="0"/>
                  <a:pt x="92" y="19"/>
                  <a:pt x="83" y="37"/>
                </a:cubicBezTo>
                <a:cubicBezTo>
                  <a:pt x="14" y="37"/>
                  <a:pt x="14" y="37"/>
                  <a:pt x="14" y="37"/>
                </a:cubicBezTo>
                <a:cubicBezTo>
                  <a:pt x="6" y="37"/>
                  <a:pt x="0" y="43"/>
                  <a:pt x="0" y="51"/>
                </a:cubicBezTo>
                <a:cubicBezTo>
                  <a:pt x="0" y="137"/>
                  <a:pt x="54" y="173"/>
                  <a:pt x="98" y="202"/>
                </a:cubicBezTo>
                <a:cubicBezTo>
                  <a:pt x="134" y="226"/>
                  <a:pt x="156" y="242"/>
                  <a:pt x="156" y="271"/>
                </a:cubicBezTo>
                <a:cubicBezTo>
                  <a:pt x="156" y="297"/>
                  <a:pt x="156" y="297"/>
                  <a:pt x="156" y="297"/>
                </a:cubicBezTo>
                <a:cubicBezTo>
                  <a:pt x="118" y="301"/>
                  <a:pt x="91" y="315"/>
                  <a:pt x="91" y="332"/>
                </a:cubicBezTo>
                <a:cubicBezTo>
                  <a:pt x="91" y="352"/>
                  <a:pt x="131" y="368"/>
                  <a:pt x="180" y="368"/>
                </a:cubicBezTo>
                <a:cubicBezTo>
                  <a:pt x="229" y="368"/>
                  <a:pt x="269" y="352"/>
                  <a:pt x="269" y="332"/>
                </a:cubicBezTo>
                <a:cubicBezTo>
                  <a:pt x="269" y="315"/>
                  <a:pt x="241" y="301"/>
                  <a:pt x="203" y="297"/>
                </a:cubicBezTo>
                <a:lnTo>
                  <a:pt x="203" y="271"/>
                </a:lnTo>
                <a:close/>
                <a:moveTo>
                  <a:pt x="259" y="170"/>
                </a:moveTo>
                <a:cubicBezTo>
                  <a:pt x="270" y="146"/>
                  <a:pt x="279" y="113"/>
                  <a:pt x="281" y="65"/>
                </a:cubicBezTo>
                <a:cubicBezTo>
                  <a:pt x="331" y="65"/>
                  <a:pt x="331" y="65"/>
                  <a:pt x="331" y="65"/>
                </a:cubicBezTo>
                <a:cubicBezTo>
                  <a:pt x="326" y="119"/>
                  <a:pt x="294" y="146"/>
                  <a:pt x="259" y="170"/>
                </a:cubicBezTo>
                <a:close/>
                <a:moveTo>
                  <a:pt x="180" y="24"/>
                </a:moveTo>
                <a:cubicBezTo>
                  <a:pt x="234" y="24"/>
                  <a:pt x="256" y="47"/>
                  <a:pt x="256" y="55"/>
                </a:cubicBezTo>
                <a:cubicBezTo>
                  <a:pt x="256" y="63"/>
                  <a:pt x="234" y="86"/>
                  <a:pt x="180" y="86"/>
                </a:cubicBezTo>
                <a:cubicBezTo>
                  <a:pt x="125" y="86"/>
                  <a:pt x="104" y="63"/>
                  <a:pt x="104" y="55"/>
                </a:cubicBezTo>
                <a:cubicBezTo>
                  <a:pt x="104" y="47"/>
                  <a:pt x="125" y="24"/>
                  <a:pt x="180" y="24"/>
                </a:cubicBezTo>
                <a:close/>
                <a:moveTo>
                  <a:pt x="29" y="65"/>
                </a:moveTo>
                <a:cubicBezTo>
                  <a:pt x="79" y="65"/>
                  <a:pt x="79" y="65"/>
                  <a:pt x="79" y="65"/>
                </a:cubicBezTo>
                <a:cubicBezTo>
                  <a:pt x="80" y="113"/>
                  <a:pt x="89" y="146"/>
                  <a:pt x="101" y="170"/>
                </a:cubicBezTo>
                <a:cubicBezTo>
                  <a:pt x="66" y="146"/>
                  <a:pt x="33" y="119"/>
                  <a:pt x="29" y="65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sp>
        <p:nvSpPr>
          <p:cNvPr id="31" name="Freeform 52"/>
          <p:cNvSpPr>
            <a:spLocks noEditPoints="1"/>
          </p:cNvSpPr>
          <p:nvPr/>
        </p:nvSpPr>
        <p:spPr bwMode="auto">
          <a:xfrm>
            <a:off x="8524449" y="3883304"/>
            <a:ext cx="402584" cy="549800"/>
          </a:xfrm>
          <a:custGeom>
            <a:avLst/>
            <a:gdLst/>
            <a:ahLst/>
            <a:cxnLst>
              <a:cxn ang="0">
                <a:pos x="22" y="0"/>
              </a:cxn>
              <a:cxn ang="0">
                <a:pos x="2" y="13"/>
              </a:cxn>
              <a:cxn ang="0">
                <a:pos x="0" y="343"/>
              </a:cxn>
              <a:cxn ang="0">
                <a:pos x="13" y="363"/>
              </a:cxn>
              <a:cxn ang="0">
                <a:pos x="247" y="364"/>
              </a:cxn>
              <a:cxn ang="0">
                <a:pos x="269" y="352"/>
              </a:cxn>
              <a:cxn ang="0">
                <a:pos x="205" y="0"/>
              </a:cxn>
              <a:cxn ang="0">
                <a:pos x="211" y="63"/>
              </a:cxn>
              <a:cxn ang="0">
                <a:pos x="251" y="343"/>
              </a:cxn>
              <a:cxn ang="0">
                <a:pos x="22" y="346"/>
              </a:cxn>
              <a:cxn ang="0">
                <a:pos x="19" y="343"/>
              </a:cxn>
              <a:cxn ang="0">
                <a:pos x="20" y="20"/>
              </a:cxn>
              <a:cxn ang="0">
                <a:pos x="193" y="72"/>
              </a:cxn>
              <a:cxn ang="0">
                <a:pos x="194" y="80"/>
              </a:cxn>
              <a:cxn ang="0">
                <a:pos x="251" y="82"/>
              </a:cxn>
              <a:cxn ang="0">
                <a:pos x="211" y="100"/>
              </a:cxn>
              <a:cxn ang="0">
                <a:pos x="216" y="101"/>
              </a:cxn>
              <a:cxn ang="0">
                <a:pos x="218" y="107"/>
              </a:cxn>
              <a:cxn ang="0">
                <a:pos x="214" y="112"/>
              </a:cxn>
              <a:cxn ang="0">
                <a:pos x="51" y="114"/>
              </a:cxn>
              <a:cxn ang="0">
                <a:pos x="46" y="109"/>
              </a:cxn>
              <a:cxn ang="0">
                <a:pos x="46" y="103"/>
              </a:cxn>
              <a:cxn ang="0">
                <a:pos x="51" y="100"/>
              </a:cxn>
              <a:cxn ang="0">
                <a:pos x="218" y="154"/>
              </a:cxn>
              <a:cxn ang="0">
                <a:pos x="214" y="161"/>
              </a:cxn>
              <a:cxn ang="0">
                <a:pos x="51" y="161"/>
              </a:cxn>
              <a:cxn ang="0">
                <a:pos x="46" y="156"/>
              </a:cxn>
              <a:cxn ang="0">
                <a:pos x="46" y="150"/>
              </a:cxn>
              <a:cxn ang="0">
                <a:pos x="51" y="147"/>
              </a:cxn>
              <a:cxn ang="0">
                <a:pos x="214" y="147"/>
              </a:cxn>
              <a:cxn ang="0">
                <a:pos x="218" y="154"/>
              </a:cxn>
              <a:cxn ang="0">
                <a:pos x="218" y="199"/>
              </a:cxn>
              <a:cxn ang="0">
                <a:pos x="214" y="207"/>
              </a:cxn>
              <a:cxn ang="0">
                <a:pos x="51" y="207"/>
              </a:cxn>
              <a:cxn ang="0">
                <a:pos x="46" y="203"/>
              </a:cxn>
              <a:cxn ang="0">
                <a:pos x="46" y="198"/>
              </a:cxn>
              <a:cxn ang="0">
                <a:pos x="51" y="192"/>
              </a:cxn>
              <a:cxn ang="0">
                <a:pos x="214" y="194"/>
              </a:cxn>
              <a:cxn ang="0">
                <a:pos x="218" y="199"/>
              </a:cxn>
              <a:cxn ang="0">
                <a:pos x="218" y="247"/>
              </a:cxn>
              <a:cxn ang="0">
                <a:pos x="214" y="252"/>
              </a:cxn>
              <a:cxn ang="0">
                <a:pos x="51" y="254"/>
              </a:cxn>
              <a:cxn ang="0">
                <a:pos x="46" y="248"/>
              </a:cxn>
              <a:cxn ang="0">
                <a:pos x="46" y="243"/>
              </a:cxn>
              <a:cxn ang="0">
                <a:pos x="51" y="239"/>
              </a:cxn>
              <a:cxn ang="0">
                <a:pos x="214" y="239"/>
              </a:cxn>
              <a:cxn ang="0">
                <a:pos x="218" y="247"/>
              </a:cxn>
            </a:cxnLst>
            <a:rect l="0" t="0" r="r" b="b"/>
            <a:pathLst>
              <a:path w="269" h="364">
                <a:moveTo>
                  <a:pt x="205" y="0"/>
                </a:moveTo>
                <a:lnTo>
                  <a:pt x="22" y="0"/>
                </a:lnTo>
                <a:lnTo>
                  <a:pt x="22" y="0"/>
                </a:lnTo>
                <a:lnTo>
                  <a:pt x="13" y="2"/>
                </a:lnTo>
                <a:lnTo>
                  <a:pt x="6" y="5"/>
                </a:lnTo>
                <a:lnTo>
                  <a:pt x="2" y="13"/>
                </a:lnTo>
                <a:lnTo>
                  <a:pt x="0" y="22"/>
                </a:lnTo>
                <a:lnTo>
                  <a:pt x="0" y="343"/>
                </a:lnTo>
                <a:lnTo>
                  <a:pt x="0" y="343"/>
                </a:lnTo>
                <a:lnTo>
                  <a:pt x="2" y="352"/>
                </a:lnTo>
                <a:lnTo>
                  <a:pt x="6" y="359"/>
                </a:lnTo>
                <a:lnTo>
                  <a:pt x="13" y="363"/>
                </a:lnTo>
                <a:lnTo>
                  <a:pt x="22" y="364"/>
                </a:lnTo>
                <a:lnTo>
                  <a:pt x="247" y="364"/>
                </a:lnTo>
                <a:lnTo>
                  <a:pt x="247" y="364"/>
                </a:lnTo>
                <a:lnTo>
                  <a:pt x="256" y="363"/>
                </a:lnTo>
                <a:lnTo>
                  <a:pt x="263" y="359"/>
                </a:lnTo>
                <a:lnTo>
                  <a:pt x="269" y="352"/>
                </a:lnTo>
                <a:lnTo>
                  <a:pt x="269" y="343"/>
                </a:lnTo>
                <a:lnTo>
                  <a:pt x="269" y="69"/>
                </a:lnTo>
                <a:lnTo>
                  <a:pt x="205" y="0"/>
                </a:lnTo>
                <a:close/>
                <a:moveTo>
                  <a:pt x="211" y="33"/>
                </a:moveTo>
                <a:lnTo>
                  <a:pt x="240" y="63"/>
                </a:lnTo>
                <a:lnTo>
                  <a:pt x="211" y="63"/>
                </a:lnTo>
                <a:lnTo>
                  <a:pt x="211" y="33"/>
                </a:lnTo>
                <a:close/>
                <a:moveTo>
                  <a:pt x="251" y="343"/>
                </a:moveTo>
                <a:lnTo>
                  <a:pt x="251" y="343"/>
                </a:lnTo>
                <a:lnTo>
                  <a:pt x="251" y="344"/>
                </a:lnTo>
                <a:lnTo>
                  <a:pt x="247" y="346"/>
                </a:lnTo>
                <a:lnTo>
                  <a:pt x="22" y="346"/>
                </a:lnTo>
                <a:lnTo>
                  <a:pt x="22" y="346"/>
                </a:lnTo>
                <a:lnTo>
                  <a:pt x="20" y="344"/>
                </a:lnTo>
                <a:lnTo>
                  <a:pt x="19" y="343"/>
                </a:lnTo>
                <a:lnTo>
                  <a:pt x="19" y="22"/>
                </a:lnTo>
                <a:lnTo>
                  <a:pt x="19" y="22"/>
                </a:lnTo>
                <a:lnTo>
                  <a:pt x="20" y="20"/>
                </a:lnTo>
                <a:lnTo>
                  <a:pt x="22" y="18"/>
                </a:lnTo>
                <a:lnTo>
                  <a:pt x="193" y="18"/>
                </a:lnTo>
                <a:lnTo>
                  <a:pt x="193" y="72"/>
                </a:lnTo>
                <a:lnTo>
                  <a:pt x="193" y="72"/>
                </a:lnTo>
                <a:lnTo>
                  <a:pt x="193" y="76"/>
                </a:lnTo>
                <a:lnTo>
                  <a:pt x="194" y="80"/>
                </a:lnTo>
                <a:lnTo>
                  <a:pt x="198" y="82"/>
                </a:lnTo>
                <a:lnTo>
                  <a:pt x="202" y="82"/>
                </a:lnTo>
                <a:lnTo>
                  <a:pt x="251" y="82"/>
                </a:lnTo>
                <a:lnTo>
                  <a:pt x="251" y="343"/>
                </a:lnTo>
                <a:close/>
                <a:moveTo>
                  <a:pt x="51" y="100"/>
                </a:moveTo>
                <a:lnTo>
                  <a:pt x="211" y="100"/>
                </a:lnTo>
                <a:lnTo>
                  <a:pt x="211" y="100"/>
                </a:lnTo>
                <a:lnTo>
                  <a:pt x="214" y="100"/>
                </a:lnTo>
                <a:lnTo>
                  <a:pt x="216" y="101"/>
                </a:lnTo>
                <a:lnTo>
                  <a:pt x="218" y="103"/>
                </a:lnTo>
                <a:lnTo>
                  <a:pt x="218" y="107"/>
                </a:lnTo>
                <a:lnTo>
                  <a:pt x="218" y="107"/>
                </a:lnTo>
                <a:lnTo>
                  <a:pt x="218" y="109"/>
                </a:lnTo>
                <a:lnTo>
                  <a:pt x="216" y="112"/>
                </a:lnTo>
                <a:lnTo>
                  <a:pt x="214" y="112"/>
                </a:lnTo>
                <a:lnTo>
                  <a:pt x="211" y="114"/>
                </a:lnTo>
                <a:lnTo>
                  <a:pt x="51" y="114"/>
                </a:lnTo>
                <a:lnTo>
                  <a:pt x="51" y="114"/>
                </a:lnTo>
                <a:lnTo>
                  <a:pt x="49" y="112"/>
                </a:lnTo>
                <a:lnTo>
                  <a:pt x="48" y="112"/>
                </a:lnTo>
                <a:lnTo>
                  <a:pt x="46" y="109"/>
                </a:lnTo>
                <a:lnTo>
                  <a:pt x="44" y="107"/>
                </a:lnTo>
                <a:lnTo>
                  <a:pt x="44" y="107"/>
                </a:lnTo>
                <a:lnTo>
                  <a:pt x="46" y="103"/>
                </a:lnTo>
                <a:lnTo>
                  <a:pt x="48" y="101"/>
                </a:lnTo>
                <a:lnTo>
                  <a:pt x="49" y="100"/>
                </a:lnTo>
                <a:lnTo>
                  <a:pt x="51" y="100"/>
                </a:lnTo>
                <a:lnTo>
                  <a:pt x="51" y="100"/>
                </a:lnTo>
                <a:close/>
                <a:moveTo>
                  <a:pt x="218" y="154"/>
                </a:moveTo>
                <a:lnTo>
                  <a:pt x="218" y="154"/>
                </a:lnTo>
                <a:lnTo>
                  <a:pt x="218" y="156"/>
                </a:lnTo>
                <a:lnTo>
                  <a:pt x="216" y="160"/>
                </a:lnTo>
                <a:lnTo>
                  <a:pt x="214" y="161"/>
                </a:lnTo>
                <a:lnTo>
                  <a:pt x="211" y="161"/>
                </a:lnTo>
                <a:lnTo>
                  <a:pt x="51" y="161"/>
                </a:lnTo>
                <a:lnTo>
                  <a:pt x="51" y="161"/>
                </a:lnTo>
                <a:lnTo>
                  <a:pt x="49" y="161"/>
                </a:lnTo>
                <a:lnTo>
                  <a:pt x="48" y="160"/>
                </a:lnTo>
                <a:lnTo>
                  <a:pt x="46" y="156"/>
                </a:lnTo>
                <a:lnTo>
                  <a:pt x="44" y="154"/>
                </a:lnTo>
                <a:lnTo>
                  <a:pt x="44" y="154"/>
                </a:lnTo>
                <a:lnTo>
                  <a:pt x="46" y="150"/>
                </a:lnTo>
                <a:lnTo>
                  <a:pt x="48" y="149"/>
                </a:lnTo>
                <a:lnTo>
                  <a:pt x="49" y="147"/>
                </a:lnTo>
                <a:lnTo>
                  <a:pt x="51" y="147"/>
                </a:lnTo>
                <a:lnTo>
                  <a:pt x="211" y="147"/>
                </a:lnTo>
                <a:lnTo>
                  <a:pt x="211" y="147"/>
                </a:lnTo>
                <a:lnTo>
                  <a:pt x="214" y="147"/>
                </a:lnTo>
                <a:lnTo>
                  <a:pt x="216" y="149"/>
                </a:lnTo>
                <a:lnTo>
                  <a:pt x="218" y="150"/>
                </a:lnTo>
                <a:lnTo>
                  <a:pt x="218" y="154"/>
                </a:lnTo>
                <a:lnTo>
                  <a:pt x="218" y="154"/>
                </a:lnTo>
                <a:close/>
                <a:moveTo>
                  <a:pt x="218" y="199"/>
                </a:moveTo>
                <a:lnTo>
                  <a:pt x="218" y="199"/>
                </a:lnTo>
                <a:lnTo>
                  <a:pt x="218" y="203"/>
                </a:lnTo>
                <a:lnTo>
                  <a:pt x="216" y="205"/>
                </a:lnTo>
                <a:lnTo>
                  <a:pt x="214" y="207"/>
                </a:lnTo>
                <a:lnTo>
                  <a:pt x="211" y="207"/>
                </a:lnTo>
                <a:lnTo>
                  <a:pt x="51" y="207"/>
                </a:lnTo>
                <a:lnTo>
                  <a:pt x="51" y="207"/>
                </a:lnTo>
                <a:lnTo>
                  <a:pt x="49" y="207"/>
                </a:lnTo>
                <a:lnTo>
                  <a:pt x="48" y="205"/>
                </a:lnTo>
                <a:lnTo>
                  <a:pt x="46" y="203"/>
                </a:lnTo>
                <a:lnTo>
                  <a:pt x="44" y="199"/>
                </a:lnTo>
                <a:lnTo>
                  <a:pt x="44" y="199"/>
                </a:lnTo>
                <a:lnTo>
                  <a:pt x="46" y="198"/>
                </a:lnTo>
                <a:lnTo>
                  <a:pt x="48" y="194"/>
                </a:lnTo>
                <a:lnTo>
                  <a:pt x="49" y="194"/>
                </a:lnTo>
                <a:lnTo>
                  <a:pt x="51" y="192"/>
                </a:lnTo>
                <a:lnTo>
                  <a:pt x="211" y="192"/>
                </a:lnTo>
                <a:lnTo>
                  <a:pt x="211" y="192"/>
                </a:lnTo>
                <a:lnTo>
                  <a:pt x="214" y="194"/>
                </a:lnTo>
                <a:lnTo>
                  <a:pt x="216" y="194"/>
                </a:lnTo>
                <a:lnTo>
                  <a:pt x="218" y="198"/>
                </a:lnTo>
                <a:lnTo>
                  <a:pt x="218" y="199"/>
                </a:lnTo>
                <a:lnTo>
                  <a:pt x="218" y="199"/>
                </a:lnTo>
                <a:close/>
                <a:moveTo>
                  <a:pt x="218" y="247"/>
                </a:moveTo>
                <a:lnTo>
                  <a:pt x="218" y="247"/>
                </a:lnTo>
                <a:lnTo>
                  <a:pt x="218" y="248"/>
                </a:lnTo>
                <a:lnTo>
                  <a:pt x="216" y="252"/>
                </a:lnTo>
                <a:lnTo>
                  <a:pt x="214" y="252"/>
                </a:lnTo>
                <a:lnTo>
                  <a:pt x="211" y="254"/>
                </a:lnTo>
                <a:lnTo>
                  <a:pt x="51" y="254"/>
                </a:lnTo>
                <a:lnTo>
                  <a:pt x="51" y="254"/>
                </a:lnTo>
                <a:lnTo>
                  <a:pt x="49" y="252"/>
                </a:lnTo>
                <a:lnTo>
                  <a:pt x="48" y="252"/>
                </a:lnTo>
                <a:lnTo>
                  <a:pt x="46" y="248"/>
                </a:lnTo>
                <a:lnTo>
                  <a:pt x="44" y="247"/>
                </a:lnTo>
                <a:lnTo>
                  <a:pt x="44" y="247"/>
                </a:lnTo>
                <a:lnTo>
                  <a:pt x="46" y="243"/>
                </a:lnTo>
                <a:lnTo>
                  <a:pt x="48" y="241"/>
                </a:lnTo>
                <a:lnTo>
                  <a:pt x="49" y="239"/>
                </a:lnTo>
                <a:lnTo>
                  <a:pt x="51" y="239"/>
                </a:lnTo>
                <a:lnTo>
                  <a:pt x="211" y="239"/>
                </a:lnTo>
                <a:lnTo>
                  <a:pt x="211" y="239"/>
                </a:lnTo>
                <a:lnTo>
                  <a:pt x="214" y="239"/>
                </a:lnTo>
                <a:lnTo>
                  <a:pt x="216" y="241"/>
                </a:lnTo>
                <a:lnTo>
                  <a:pt x="218" y="243"/>
                </a:lnTo>
                <a:lnTo>
                  <a:pt x="218" y="247"/>
                </a:lnTo>
                <a:lnTo>
                  <a:pt x="218" y="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2050596" y="4788708"/>
            <a:ext cx="1163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Широкий</a:t>
            </a:r>
          </a:p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ассортимент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822262" y="4793783"/>
            <a:ext cx="1697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Профессиональная</a:t>
            </a:r>
          </a:p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консультация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878857" y="4793783"/>
            <a:ext cx="1628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Продукция</a:t>
            </a:r>
          </a:p>
          <a:p>
            <a:pPr algn="ctr"/>
            <a:r>
              <a:rPr lang="ru-RU" sz="1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высокого качества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866587" y="4788708"/>
            <a:ext cx="1725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Гарантия на </a:t>
            </a:r>
          </a:p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продукцию до 5 лет</a:t>
            </a:r>
          </a:p>
        </p:txBody>
      </p:sp>
    </p:spTree>
    <p:extLst>
      <p:ext uri="{BB962C8B-B14F-4D97-AF65-F5344CB8AC3E}">
        <p14:creationId xmlns:p14="http://schemas.microsoft.com/office/powerpoint/2010/main" val="36136061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2509" y="554181"/>
            <a:ext cx="11526982" cy="5477164"/>
          </a:xfrm>
          <a:prstGeom prst="rect">
            <a:avLst/>
          </a:prstGeom>
          <a:solidFill>
            <a:schemeClr val="bg1">
              <a:lumMod val="9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721" y="1049360"/>
            <a:ext cx="1084769" cy="6243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53801" y="1734126"/>
            <a:ext cx="3877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ООО «ПРОИЗВОДСТВЕННО-ЛОГИСТИЧЕСКАЯ КОМПАНИЯ</a:t>
            </a:r>
            <a:endParaRPr lang="en-US" sz="1000" dirty="0">
              <a:solidFill>
                <a:srgbClr val="E7E6E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«ПРОМСВЕТ-ЛОГИСТИК»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44183" y="2099967"/>
            <a:ext cx="3894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НАШИ </a:t>
            </a:r>
            <a:r>
              <a:rPr lang="ru-RU" sz="2800" b="1" dirty="0">
                <a:solidFill>
                  <a:srgbClr val="5B9BD5">
                    <a:lumMod val="50000"/>
                  </a:srgb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КОНТАКТЫ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5710" y="6096000"/>
            <a:ext cx="1359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www.rsv-led.ru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366389" y="2637219"/>
            <a:ext cx="1459221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354" y="1021908"/>
            <a:ext cx="2113613" cy="6792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81049" y="2756840"/>
            <a:ext cx="8502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Мы всегда рады помочь Вам и ответить на все Ваши вопросы.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Мы внимательно относимся к каждому обращению и доступны для Вас круглосуточно.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27403" y="3545319"/>
            <a:ext cx="6137193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 можете связаться с нами удобным для Вас способом:</a:t>
            </a:r>
            <a:endParaRPr lang="ru-RU" sz="16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>
                <a:solidFill>
                  <a:srgbClr val="4849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Телефон:</a:t>
            </a:r>
            <a:b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8 800 700-15-67</a:t>
            </a: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+7-9625-58-85-52</a:t>
            </a: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600" dirty="0">
                <a:solidFill>
                  <a:srgbClr val="4849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</a:t>
            </a:r>
            <a:r>
              <a:rPr lang="ru-RU" sz="1600" dirty="0" err="1">
                <a:solidFill>
                  <a:srgbClr val="4849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ru-RU" sz="1600" dirty="0">
                <a:solidFill>
                  <a:srgbClr val="4849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office@rassvetltd.ru</a:t>
            </a: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600" dirty="0">
                <a:solidFill>
                  <a:srgbClr val="4849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Адрес:</a:t>
            </a:r>
            <a:b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484994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г. Казань, проспект Победы, 202</a:t>
            </a: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b="0" i="0" u="none" strike="noStrike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970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47" y="1148118"/>
            <a:ext cx="1872495" cy="186394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277091" y="6276108"/>
            <a:ext cx="101600" cy="923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1813309" y="6273800"/>
            <a:ext cx="101600" cy="923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951345" y="517234"/>
            <a:ext cx="5796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АССОРТИМЕНТ</a:t>
            </a:r>
            <a:r>
              <a:rPr lang="ru-RU" sz="2800" dirty="0">
                <a:latin typeface="Arial Black" panose="020B0A04020102020204" pitchFamily="34" charset="0"/>
              </a:rPr>
              <a:t>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КОМПАНИИ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476" y="6174556"/>
            <a:ext cx="891667" cy="5131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77" b="36725"/>
          <a:stretch/>
        </p:blipFill>
        <p:spPr>
          <a:xfrm>
            <a:off x="6559391" y="5637228"/>
            <a:ext cx="5629467" cy="12254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43" b="36761"/>
          <a:stretch/>
        </p:blipFill>
        <p:spPr>
          <a:xfrm flipH="1">
            <a:off x="-9430" y="5637228"/>
            <a:ext cx="5646658" cy="122548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368239" y="2917411"/>
            <a:ext cx="151079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ЖКХ освещение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263355" y="2922486"/>
            <a:ext cx="191635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Офисное освещение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663763" y="2926586"/>
            <a:ext cx="122809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Прожекторы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6279" y="5177964"/>
            <a:ext cx="190757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Прожекторы на</a:t>
            </a:r>
          </a:p>
          <a:p>
            <a:pPr algn="ctr"/>
            <a:r>
              <a:rPr lang="ru-RU" sz="13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солнечных батареях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208" y="1269547"/>
            <a:ext cx="1694527" cy="1686786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357" y="1469483"/>
            <a:ext cx="1637643" cy="1286915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3588">
            <a:off x="2902974" y="4055851"/>
            <a:ext cx="1467582" cy="538751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00995"/>
            <a:ext cx="1662545" cy="1555135"/>
          </a:xfrm>
          <a:prstGeom prst="rect">
            <a:avLst/>
          </a:prstGeom>
        </p:spPr>
      </p:pic>
      <p:pic>
        <p:nvPicPr>
          <p:cNvPr id="46" name="Рисунок 45" descr="so prom 5.jpg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551958" y="3873518"/>
            <a:ext cx="1022377" cy="903418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2437001" y="5178752"/>
            <a:ext cx="247144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Промышленное освещение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252536" y="5177964"/>
            <a:ext cx="184332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Уличное освещение</a:t>
            </a:r>
          </a:p>
        </p:txBody>
      </p:sp>
      <p:sp>
        <p:nvSpPr>
          <p:cNvPr id="53" name="Шестиугольник 52"/>
          <p:cNvSpPr/>
          <p:nvPr/>
        </p:nvSpPr>
        <p:spPr>
          <a:xfrm>
            <a:off x="2735542" y="3572315"/>
            <a:ext cx="1874366" cy="1563008"/>
          </a:xfrm>
          <a:prstGeom prst="hexagon">
            <a:avLst/>
          </a:prstGeom>
          <a:noFill/>
          <a:ln w="571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Шестиугольник 54"/>
          <p:cNvSpPr/>
          <p:nvPr/>
        </p:nvSpPr>
        <p:spPr>
          <a:xfrm>
            <a:off x="1199763" y="1311782"/>
            <a:ext cx="1874366" cy="1563008"/>
          </a:xfrm>
          <a:prstGeom prst="hexagon">
            <a:avLst/>
          </a:prstGeom>
          <a:noFill/>
          <a:ln w="571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Шестиугольник 55"/>
          <p:cNvSpPr/>
          <p:nvPr/>
        </p:nvSpPr>
        <p:spPr>
          <a:xfrm>
            <a:off x="4284351" y="1311782"/>
            <a:ext cx="1874366" cy="1563008"/>
          </a:xfrm>
          <a:prstGeom prst="hexagon">
            <a:avLst/>
          </a:prstGeom>
          <a:noFill/>
          <a:ln w="571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Шестиугольник 56"/>
          <p:cNvSpPr/>
          <p:nvPr/>
        </p:nvSpPr>
        <p:spPr>
          <a:xfrm>
            <a:off x="7340626" y="1306219"/>
            <a:ext cx="1874366" cy="1563008"/>
          </a:xfrm>
          <a:prstGeom prst="hexagon">
            <a:avLst/>
          </a:prstGeom>
          <a:noFill/>
          <a:ln w="571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Шестиугольник 57"/>
          <p:cNvSpPr/>
          <p:nvPr/>
        </p:nvSpPr>
        <p:spPr>
          <a:xfrm>
            <a:off x="9237016" y="3572315"/>
            <a:ext cx="1874366" cy="1563008"/>
          </a:xfrm>
          <a:prstGeom prst="hexagon">
            <a:avLst/>
          </a:prstGeom>
          <a:noFill/>
          <a:ln w="571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Шестиугольник 58"/>
          <p:cNvSpPr/>
          <p:nvPr/>
        </p:nvSpPr>
        <p:spPr>
          <a:xfrm>
            <a:off x="5986279" y="3572315"/>
            <a:ext cx="1874366" cy="1563008"/>
          </a:xfrm>
          <a:prstGeom prst="hexagon">
            <a:avLst/>
          </a:prstGeom>
          <a:noFill/>
          <a:ln w="571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624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0625503"/>
              </p:ext>
            </p:extLst>
          </p:nvPr>
        </p:nvGraphicFramePr>
        <p:xfrm>
          <a:off x="7583498" y="1270124"/>
          <a:ext cx="3581251" cy="337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CorelDRAW" r:id="rId3" imgW="3553103" imgH="3344253" progId="CorelDraw.Graphic.17">
                  <p:embed/>
                </p:oleObj>
              </mc:Choice>
              <mc:Fallback>
                <p:oleObj name="CorelDRAW" r:id="rId3" imgW="3553103" imgH="3344253" progId="CorelDraw.Graphic.17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83498" y="1270124"/>
                        <a:ext cx="3581251" cy="3371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Овал 4"/>
          <p:cNvSpPr/>
          <p:nvPr/>
        </p:nvSpPr>
        <p:spPr>
          <a:xfrm>
            <a:off x="277091" y="6276108"/>
            <a:ext cx="101600" cy="923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1813309" y="6273800"/>
            <a:ext cx="101600" cy="923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951345" y="517234"/>
            <a:ext cx="8721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ПРОЖЕКТОР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СВЕТОДИОДНЫЙ</a:t>
            </a:r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RSV-SFL-3 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1345" y="1058353"/>
            <a:ext cx="10289309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Прожектор светодиодный RSV-SFL-3 предназначен для наружного и ландшафтного освещения: фасадов зданий, памятников архитектуры, парков, площадей, дворовых территорий, автостоянок, спортивных площадок, рекламных стендов, складских помещений, территорий торговых комплексов и т.д.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476" y="6174556"/>
            <a:ext cx="891667" cy="5131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77" b="36725"/>
          <a:stretch/>
        </p:blipFill>
        <p:spPr>
          <a:xfrm>
            <a:off x="6559391" y="5637228"/>
            <a:ext cx="5629467" cy="12254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43" b="36761"/>
          <a:stretch/>
        </p:blipFill>
        <p:spPr>
          <a:xfrm flipH="1">
            <a:off x="-9430" y="5637228"/>
            <a:ext cx="5646658" cy="1225485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073479"/>
              </p:ext>
            </p:extLst>
          </p:nvPr>
        </p:nvGraphicFramePr>
        <p:xfrm>
          <a:off x="1055321" y="1921341"/>
          <a:ext cx="6234723" cy="2346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54544">
                  <a:extLst>
                    <a:ext uri="{9D8B030D-6E8A-4147-A177-3AD203B41FA5}">
                      <a16:colId xmlns:a16="http://schemas.microsoft.com/office/drawing/2014/main" val="2584576343"/>
                    </a:ext>
                  </a:extLst>
                </a:gridCol>
                <a:gridCol w="1699491">
                  <a:extLst>
                    <a:ext uri="{9D8B030D-6E8A-4147-A177-3AD203B41FA5}">
                      <a16:colId xmlns:a16="http://schemas.microsoft.com/office/drawing/2014/main" val="221355787"/>
                    </a:ext>
                  </a:extLst>
                </a:gridCol>
                <a:gridCol w="1822007">
                  <a:extLst>
                    <a:ext uri="{9D8B030D-6E8A-4147-A177-3AD203B41FA5}">
                      <a16:colId xmlns:a16="http://schemas.microsoft.com/office/drawing/2014/main" val="3215333078"/>
                    </a:ext>
                  </a:extLst>
                </a:gridCol>
                <a:gridCol w="1558681">
                  <a:extLst>
                    <a:ext uri="{9D8B030D-6E8A-4147-A177-3AD203B41FA5}">
                      <a16:colId xmlns:a16="http://schemas.microsoft.com/office/drawing/2014/main" val="447601845"/>
                    </a:ext>
                  </a:extLst>
                </a:gridCol>
              </a:tblGrid>
              <a:tr h="17622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Артикул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Мощность, Вт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Световой поток, лм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Размеры</a:t>
                      </a:r>
                      <a:r>
                        <a:rPr lang="ru-RU" sz="12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Д*Ш*В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97305871"/>
                  </a:ext>
                </a:extLst>
              </a:tr>
              <a:tr h="16643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RSV-SFL-3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98x66x20</a:t>
                      </a:r>
                      <a:r>
                        <a:rPr lang="en-US" sz="11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mm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85130302"/>
                  </a:ext>
                </a:extLst>
              </a:tr>
              <a:tr h="1664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RSV-SFL-3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1600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128x91x21</a:t>
                      </a:r>
                      <a:r>
                        <a:rPr lang="en-US" sz="11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mm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29437566"/>
                  </a:ext>
                </a:extLst>
              </a:tr>
              <a:tr h="1664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RSV-SFL-3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2400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157x113x22 mm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9748572"/>
                  </a:ext>
                </a:extLst>
              </a:tr>
              <a:tr h="1664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RSV-SFL-3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4000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206x141x24 mm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05764582"/>
                  </a:ext>
                </a:extLst>
              </a:tr>
              <a:tr h="1664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RSV-SFL-3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5600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256x177x26 mm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238065"/>
                  </a:ext>
                </a:extLst>
              </a:tr>
              <a:tr h="1664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RSV-SFL-3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8000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279x199x29 mm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7801995"/>
                  </a:ext>
                </a:extLst>
              </a:tr>
              <a:tr h="1664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RSV-SFL-3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12000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325x240x50 mm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31418012"/>
                  </a:ext>
                </a:extLst>
              </a:tr>
              <a:tr h="1664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RSV-SFL-3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16000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375x280x55</a:t>
                      </a:r>
                      <a:r>
                        <a:rPr lang="en-US" sz="11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mm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0455471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0104974"/>
              </p:ext>
            </p:extLst>
          </p:nvPr>
        </p:nvGraphicFramePr>
        <p:xfrm>
          <a:off x="949329" y="4373679"/>
          <a:ext cx="1021542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5140">
                  <a:extLst>
                    <a:ext uri="{9D8B030D-6E8A-4147-A177-3AD203B41FA5}">
                      <a16:colId xmlns:a16="http://schemas.microsoft.com/office/drawing/2014/main" val="3838977018"/>
                    </a:ext>
                  </a:extLst>
                </a:gridCol>
                <a:gridCol w="3405140">
                  <a:extLst>
                    <a:ext uri="{9D8B030D-6E8A-4147-A177-3AD203B41FA5}">
                      <a16:colId xmlns:a16="http://schemas.microsoft.com/office/drawing/2014/main" val="1696405874"/>
                    </a:ext>
                  </a:extLst>
                </a:gridCol>
                <a:gridCol w="3405140">
                  <a:extLst>
                    <a:ext uri="{9D8B030D-6E8A-4147-A177-3AD203B41FA5}">
                      <a16:colId xmlns:a16="http://schemas.microsoft.com/office/drawing/2014/main" val="27086268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Источник света: светодиоды SMD3528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Цветовая температура: 6 500 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Угол освещения: 120°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Индекс цветопередачи: </a:t>
                      </a:r>
                      <a:r>
                        <a:rPr lang="ru-RU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≥ 80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Материал корпуса: литой алюминий, закаленное стекло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Температура эксплуатации: </a:t>
                      </a:r>
                      <a:r>
                        <a:rPr lang="en-US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</a:t>
                      </a: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–25...+50 °С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 службы светодиодов: 40 000 часов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Гарантия: 2 года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Входное напряжение / частота: 200–240 В / 50–60 Гц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Коэффициент мощности: </a:t>
                      </a:r>
                      <a:r>
                        <a:rPr lang="ru-RU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</a:t>
                      </a: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φ ≥ 0,9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Класс защиты: I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Степень защиты: IP65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Климатическое исполнение: УХЛ1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18508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795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277091" y="6276108"/>
            <a:ext cx="101600" cy="923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1813309" y="6273800"/>
            <a:ext cx="101600" cy="923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951345" y="517234"/>
            <a:ext cx="10619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ПРОЖЕКТОР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СВЕТОДИОДНЫЙ</a:t>
            </a:r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RSV-SFL-3 SENSOR 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1345" y="1058353"/>
            <a:ext cx="10289309" cy="1284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Прожектор светодиодный RSV-SFL-3 SENSOR предназначен для наружного и ландшафтного освещения, парков, площадей, дворовых территорий, автостоянок,, складских помещений, территорий торговых комплексов и т.д.</a:t>
            </a:r>
          </a:p>
          <a:p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Прожектор RSV-SFL-3 </a:t>
            </a:r>
            <a:r>
              <a:rPr lang="ru-RU" sz="1550" spc="-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</a:t>
            </a:r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оснащен инфракрасным датчиком движения.</a:t>
            </a:r>
            <a:b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Датчик движения имеет возможность регулировки по дальности срабатывания, времени отключения и уровню освещенности.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476" y="6174556"/>
            <a:ext cx="891667" cy="5131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77" b="36725"/>
          <a:stretch/>
        </p:blipFill>
        <p:spPr>
          <a:xfrm>
            <a:off x="6559391" y="5637228"/>
            <a:ext cx="5629467" cy="12254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43" b="36761"/>
          <a:stretch/>
        </p:blipFill>
        <p:spPr>
          <a:xfrm flipH="1">
            <a:off x="-9430" y="5637228"/>
            <a:ext cx="5646658" cy="1225485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0728958"/>
              </p:ext>
            </p:extLst>
          </p:nvPr>
        </p:nvGraphicFramePr>
        <p:xfrm>
          <a:off x="1044811" y="2343320"/>
          <a:ext cx="6234723" cy="1310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54544">
                  <a:extLst>
                    <a:ext uri="{9D8B030D-6E8A-4147-A177-3AD203B41FA5}">
                      <a16:colId xmlns:a16="http://schemas.microsoft.com/office/drawing/2014/main" val="2584576343"/>
                    </a:ext>
                  </a:extLst>
                </a:gridCol>
                <a:gridCol w="1699491">
                  <a:extLst>
                    <a:ext uri="{9D8B030D-6E8A-4147-A177-3AD203B41FA5}">
                      <a16:colId xmlns:a16="http://schemas.microsoft.com/office/drawing/2014/main" val="221355787"/>
                    </a:ext>
                  </a:extLst>
                </a:gridCol>
                <a:gridCol w="1822007">
                  <a:extLst>
                    <a:ext uri="{9D8B030D-6E8A-4147-A177-3AD203B41FA5}">
                      <a16:colId xmlns:a16="http://schemas.microsoft.com/office/drawing/2014/main" val="3215333078"/>
                    </a:ext>
                  </a:extLst>
                </a:gridCol>
                <a:gridCol w="1558681">
                  <a:extLst>
                    <a:ext uri="{9D8B030D-6E8A-4147-A177-3AD203B41FA5}">
                      <a16:colId xmlns:a16="http://schemas.microsoft.com/office/drawing/2014/main" val="447601845"/>
                    </a:ext>
                  </a:extLst>
                </a:gridCol>
              </a:tblGrid>
              <a:tr h="22783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Артикул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Мощность, Вт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Световой поток, лм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Размеры</a:t>
                      </a:r>
                      <a:r>
                        <a:rPr lang="ru-RU" sz="12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Д*Ш*В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97305871"/>
                  </a:ext>
                </a:extLst>
              </a:tr>
              <a:tr h="214463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RSV-SFL-3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125x140x23</a:t>
                      </a:r>
                      <a:r>
                        <a:rPr lang="en-US" sz="11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mm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85130302"/>
                  </a:ext>
                </a:extLst>
              </a:tr>
              <a:tr h="2144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RSV-SFL-3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1600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147x170x23</a:t>
                      </a:r>
                      <a:r>
                        <a:rPr lang="en-US" sz="11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mm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29437566"/>
                  </a:ext>
                </a:extLst>
              </a:tr>
              <a:tr h="2144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RSV-SFL-3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2400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200x220x30 mm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9748572"/>
                  </a:ext>
                </a:extLst>
              </a:tr>
              <a:tr h="2144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RSV-SFL-3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4000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200x227x55 mm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05764582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944745"/>
              </p:ext>
            </p:extLst>
          </p:nvPr>
        </p:nvGraphicFramePr>
        <p:xfrm>
          <a:off x="951345" y="3670175"/>
          <a:ext cx="6695438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7719">
                  <a:extLst>
                    <a:ext uri="{9D8B030D-6E8A-4147-A177-3AD203B41FA5}">
                      <a16:colId xmlns:a16="http://schemas.microsoft.com/office/drawing/2014/main" val="3838977018"/>
                    </a:ext>
                  </a:extLst>
                </a:gridCol>
                <a:gridCol w="3347719">
                  <a:extLst>
                    <a:ext uri="{9D8B030D-6E8A-4147-A177-3AD203B41FA5}">
                      <a16:colId xmlns:a16="http://schemas.microsoft.com/office/drawing/2014/main" val="16964058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Источник света: светодиоды SMD3528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Угол освещения: 120°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Индекс цветопередачи: </a:t>
                      </a:r>
                      <a:r>
                        <a:rPr lang="ru-RU" sz="11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≥ 80</a:t>
                      </a:r>
                      <a:endParaRPr lang="en-US" sz="11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Входное напряжение / частота: 200–240 В / 50–60 Гц</a:t>
                      </a:r>
                      <a:endParaRPr lang="en-US" sz="11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Регулировка чувствительности освещенности, </a:t>
                      </a:r>
                      <a:r>
                        <a:rPr lang="ru-RU" sz="11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Лк</a:t>
                      </a: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: 2-2000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Входное напряжение / частота: 200–240 В / 50–60 Гц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Коэффициент мощности: </a:t>
                      </a:r>
                      <a:r>
                        <a:rPr lang="ru-RU" sz="11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</a:t>
                      </a: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φ ≥ 0,9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Класс защиты: I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ru-RU" sz="11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Материал корпуса: литой алюминий, закаленное стекло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Температура эксплуатации: </a:t>
                      </a:r>
                      <a:r>
                        <a:rPr lang="en-US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</a:t>
                      </a: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–25...+50 °С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 службы светодиодов: 40 000 часов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Гарантия: 2 года</a:t>
                      </a:r>
                      <a:endParaRPr lang="en-US" sz="11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Временной интервал освещения : 5 секунд - 6 минут</a:t>
                      </a:r>
                      <a:endParaRPr lang="en-US" sz="11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Степень защиты: IP65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Климатическое исполнение: УХЛ1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Радиус зоны чувствительности, м : 2-12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ru-RU" sz="11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1850819"/>
                  </a:ext>
                </a:extLst>
              </a:tr>
            </a:tbl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782" y="1445259"/>
            <a:ext cx="4166527" cy="416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772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277091" y="6276108"/>
            <a:ext cx="101600" cy="923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1813309" y="6273800"/>
            <a:ext cx="101600" cy="923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951345" y="517234"/>
            <a:ext cx="8592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ПРОЖЕКТОРЫ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НА СОЛНЕЧНОЙ БАТАРЕЕ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51345" y="1058353"/>
            <a:ext cx="10289309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Прожекторы работают от солнечной батареи, оборудованы датчиком освещенности и датчиком движения.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476" y="6174556"/>
            <a:ext cx="891667" cy="5131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77" b="36725"/>
          <a:stretch/>
        </p:blipFill>
        <p:spPr>
          <a:xfrm>
            <a:off x="6559391" y="5637228"/>
            <a:ext cx="5629467" cy="12254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43" b="36761"/>
          <a:stretch/>
        </p:blipFill>
        <p:spPr>
          <a:xfrm flipH="1">
            <a:off x="-9430" y="5637228"/>
            <a:ext cx="5646658" cy="12254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51345" y="3297883"/>
            <a:ext cx="10289309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Прожекторы имеют три режима работы, переключаемые кнопкой.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45" y="998402"/>
            <a:ext cx="2796270" cy="279627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2" b="12336"/>
          <a:stretch/>
        </p:blipFill>
        <p:spPr>
          <a:xfrm>
            <a:off x="1021197" y="3808459"/>
            <a:ext cx="2914651" cy="1480010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6196257"/>
              </p:ext>
            </p:extLst>
          </p:nvPr>
        </p:nvGraphicFramePr>
        <p:xfrm>
          <a:off x="4458168" y="1524775"/>
          <a:ext cx="6843862" cy="1737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21931">
                  <a:extLst>
                    <a:ext uri="{9D8B030D-6E8A-4147-A177-3AD203B41FA5}">
                      <a16:colId xmlns:a16="http://schemas.microsoft.com/office/drawing/2014/main" val="455627408"/>
                    </a:ext>
                  </a:extLst>
                </a:gridCol>
                <a:gridCol w="3421931">
                  <a:extLst>
                    <a:ext uri="{9D8B030D-6E8A-4147-A177-3AD203B41FA5}">
                      <a16:colId xmlns:a16="http://schemas.microsoft.com/office/drawing/2014/main" val="5471647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Корпус прожектора изготовлен из ABS пластика.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Солнечная панель:5V 2.5w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Поликристаллические солнечные панели, Коэффициент конверсии 18%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Литий-ионный аккумулятор 3.7V, 4400mAh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светодиодов: 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 службы светодиодов: 50 000 часов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Световой поток:1100 </a:t>
                      </a:r>
                      <a:r>
                        <a:rPr lang="ru-RU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lm</a:t>
                      </a: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Угол освещения:120 градусов.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Расстояние срабатывания датчика: 5-10M	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Гарантия: 2 года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Степень защиты: IP65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Климатическое исполнение: УХЛ1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3328310"/>
                  </a:ext>
                </a:extLst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4754597"/>
              </p:ext>
            </p:extLst>
          </p:nvPr>
        </p:nvGraphicFramePr>
        <p:xfrm>
          <a:off x="4458168" y="3808459"/>
          <a:ext cx="6843862" cy="1737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21931">
                  <a:extLst>
                    <a:ext uri="{9D8B030D-6E8A-4147-A177-3AD203B41FA5}">
                      <a16:colId xmlns:a16="http://schemas.microsoft.com/office/drawing/2014/main" val="455627408"/>
                    </a:ext>
                  </a:extLst>
                </a:gridCol>
                <a:gridCol w="3421931">
                  <a:extLst>
                    <a:ext uri="{9D8B030D-6E8A-4147-A177-3AD203B41FA5}">
                      <a16:colId xmlns:a16="http://schemas.microsoft.com/office/drawing/2014/main" val="5471647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Корпус прожектора изготовлен из алюминия, PS и ABS пластика.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Солнечная панель:5V 2W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Поликристаллические солнечные панели, Коэффициент конверсии 18%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Литий-ионный аккумулятор 3.7V, 2200mAh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светодиодов: 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 службы светодиодов: 50 000 часов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Световой поток:600 </a:t>
                      </a:r>
                      <a:r>
                        <a:rPr lang="ru-RU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lm</a:t>
                      </a: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Угол освещения:120 градусов.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Расстояние срабатывания датчика: 5-6M	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Гарантия: 2 года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Степень защиты: IP65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Климатическое исполнение: УХЛ1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33283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4533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277091" y="6276108"/>
            <a:ext cx="101600" cy="923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1813309" y="6273800"/>
            <a:ext cx="101600" cy="923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951345" y="517234"/>
            <a:ext cx="7429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ОФИСНЫЕ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СВЕТИЛЬНИКИ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RSV-SPO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1345" y="1058353"/>
            <a:ext cx="1028930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Светодиодные светильники серии RSV SPO предназначены для внутреннего освещения</a:t>
            </a:r>
            <a:b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общественных помещений. Могут использоваться в офисных зданиях, торговых комплексах, административных,  офисных и складских помещений; гаражей, подъездов, лестниц, коридоров.</a:t>
            </a:r>
            <a:b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550" spc="-5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476" y="6174556"/>
            <a:ext cx="891667" cy="5131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77" b="36725"/>
          <a:stretch/>
        </p:blipFill>
        <p:spPr>
          <a:xfrm>
            <a:off x="6559391" y="5637228"/>
            <a:ext cx="5629467" cy="12254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43" b="36761"/>
          <a:stretch/>
        </p:blipFill>
        <p:spPr>
          <a:xfrm flipH="1">
            <a:off x="-9430" y="5637228"/>
            <a:ext cx="5646658" cy="1225485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118735"/>
              </p:ext>
            </p:extLst>
          </p:nvPr>
        </p:nvGraphicFramePr>
        <p:xfrm>
          <a:off x="1046999" y="2347615"/>
          <a:ext cx="5049000" cy="1188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6134">
                  <a:extLst>
                    <a:ext uri="{9D8B030D-6E8A-4147-A177-3AD203B41FA5}">
                      <a16:colId xmlns:a16="http://schemas.microsoft.com/office/drawing/2014/main" val="2584576343"/>
                    </a:ext>
                  </a:extLst>
                </a:gridCol>
                <a:gridCol w="1107943">
                  <a:extLst>
                    <a:ext uri="{9D8B030D-6E8A-4147-A177-3AD203B41FA5}">
                      <a16:colId xmlns:a16="http://schemas.microsoft.com/office/drawing/2014/main" val="221355787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215333078"/>
                    </a:ext>
                  </a:extLst>
                </a:gridCol>
                <a:gridCol w="1400923">
                  <a:extLst>
                    <a:ext uri="{9D8B030D-6E8A-4147-A177-3AD203B41FA5}">
                      <a16:colId xmlns:a16="http://schemas.microsoft.com/office/drawing/2014/main" val="447601845"/>
                    </a:ext>
                  </a:extLst>
                </a:gridCol>
              </a:tblGrid>
              <a:tr h="176153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Артикул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Мощность, Вт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Световой поток, лм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Размеры</a:t>
                      </a:r>
                      <a:r>
                        <a:rPr lang="ru-RU" sz="12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Д*Ш*В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97305871"/>
                  </a:ext>
                </a:extLst>
              </a:tr>
              <a:tr h="146794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RSV-SPO-01-18W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18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1500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600x75x25</a:t>
                      </a:r>
                      <a:r>
                        <a:rPr lang="en-US" sz="900" baseline="0" dirty="0"/>
                        <a:t> mm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85130302"/>
                  </a:ext>
                </a:extLst>
              </a:tr>
              <a:tr h="1467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RSV-SPO-01-20W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20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1600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600x75x25</a:t>
                      </a:r>
                      <a:r>
                        <a:rPr lang="en-US" sz="900" baseline="0" dirty="0"/>
                        <a:t> mm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29437566"/>
                  </a:ext>
                </a:extLst>
              </a:tr>
              <a:tr h="1467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RSV-SPO-01-36W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36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+mn-lt"/>
                          <a:cs typeface="+mn-cs"/>
                        </a:rPr>
                        <a:t>3000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1200x75x25 mm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9748572"/>
                  </a:ext>
                </a:extLst>
              </a:tr>
              <a:tr h="1467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RSV-SPO-01-40W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+mn-lt"/>
                          <a:cs typeface="+mn-cs"/>
                        </a:rPr>
                        <a:t>40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+mn-lt"/>
                          <a:cs typeface="+mn-cs"/>
                        </a:rPr>
                        <a:t>3200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1200x75x25 mm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05764582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4963572"/>
              </p:ext>
            </p:extLst>
          </p:nvPr>
        </p:nvGraphicFramePr>
        <p:xfrm>
          <a:off x="951345" y="3689854"/>
          <a:ext cx="681028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5140">
                  <a:extLst>
                    <a:ext uri="{9D8B030D-6E8A-4147-A177-3AD203B41FA5}">
                      <a16:colId xmlns:a16="http://schemas.microsoft.com/office/drawing/2014/main" val="3838977018"/>
                    </a:ext>
                  </a:extLst>
                </a:gridCol>
                <a:gridCol w="3405140">
                  <a:extLst>
                    <a:ext uri="{9D8B030D-6E8A-4147-A177-3AD203B41FA5}">
                      <a16:colId xmlns:a16="http://schemas.microsoft.com/office/drawing/2014/main" val="16964058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Цветовая температура: 6500/4000 K</a:t>
                      </a:r>
                      <a:endParaRPr lang="en-US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Угол освещения: 120°</a:t>
                      </a:r>
                      <a:endParaRPr lang="en-US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Индекс цветопередачи: </a:t>
                      </a:r>
                      <a:r>
                        <a:rPr lang="ru-RU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≥ 80</a:t>
                      </a:r>
                      <a:endParaRPr lang="en-US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Входное напряжение / частота: АС 175-265 Вт/50-60 Гц</a:t>
                      </a:r>
                      <a:endParaRPr lang="en-US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Коэффициент мощности: </a:t>
                      </a:r>
                      <a:r>
                        <a:rPr lang="ru-RU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</a:t>
                      </a: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φ ≥ 0,7-0,9</a:t>
                      </a:r>
                      <a:endParaRPr lang="en-US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Температура эксплуатации: –30...+50°С</a:t>
                      </a:r>
                      <a:endParaRPr lang="en-US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 службы светодиодов: 40 000 часов</a:t>
                      </a:r>
                      <a:endParaRPr lang="en-US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Гарантия: 2 года</a:t>
                      </a:r>
                      <a:endParaRPr lang="en-US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Степень защиты IP 20/40</a:t>
                      </a:r>
                      <a:endParaRPr lang="en-US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Класс защиты: I</a:t>
                      </a:r>
                      <a:endParaRPr lang="en-US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Климатическое исполнение УХЛ 3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b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ru-RU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1850819"/>
                  </a:ext>
                </a:extLst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506184"/>
              </p:ext>
            </p:extLst>
          </p:nvPr>
        </p:nvGraphicFramePr>
        <p:xfrm>
          <a:off x="6228012" y="2347615"/>
          <a:ext cx="4975110" cy="1188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1263">
                  <a:extLst>
                    <a:ext uri="{9D8B030D-6E8A-4147-A177-3AD203B41FA5}">
                      <a16:colId xmlns:a16="http://schemas.microsoft.com/office/drawing/2014/main" val="2584576343"/>
                    </a:ext>
                  </a:extLst>
                </a:gridCol>
                <a:gridCol w="1146203">
                  <a:extLst>
                    <a:ext uri="{9D8B030D-6E8A-4147-A177-3AD203B41FA5}">
                      <a16:colId xmlns:a16="http://schemas.microsoft.com/office/drawing/2014/main" val="221355787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215333078"/>
                    </a:ext>
                  </a:extLst>
                </a:gridCol>
                <a:gridCol w="1303644">
                  <a:extLst>
                    <a:ext uri="{9D8B030D-6E8A-4147-A177-3AD203B41FA5}">
                      <a16:colId xmlns:a16="http://schemas.microsoft.com/office/drawing/2014/main" val="447601845"/>
                    </a:ext>
                  </a:extLst>
                </a:gridCol>
              </a:tblGrid>
              <a:tr h="200447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Артикул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Мощность, Вт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Световой поток, лм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Размеры</a:t>
                      </a:r>
                      <a:r>
                        <a:rPr lang="ru-RU" sz="12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Д*Ш*В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97305871"/>
                  </a:ext>
                </a:extLst>
              </a:tr>
              <a:tr h="16703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RSV-SPO-0</a:t>
                      </a:r>
                      <a:r>
                        <a:rPr lang="ru-RU" sz="900" dirty="0"/>
                        <a:t>2</a:t>
                      </a:r>
                      <a:r>
                        <a:rPr lang="en-US" sz="900" dirty="0"/>
                        <a:t>-18W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18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1500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600x75x25</a:t>
                      </a:r>
                      <a:r>
                        <a:rPr lang="en-US" sz="900" baseline="0" dirty="0"/>
                        <a:t> mm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85130302"/>
                  </a:ext>
                </a:extLst>
              </a:tr>
              <a:tr h="1670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RSV-SPO-0</a:t>
                      </a: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-20W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20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1600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600x75x25</a:t>
                      </a:r>
                      <a:r>
                        <a:rPr lang="en-US" sz="900" baseline="0" dirty="0"/>
                        <a:t> mm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29437566"/>
                  </a:ext>
                </a:extLst>
              </a:tr>
              <a:tr h="1670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RSV-SPO-0</a:t>
                      </a: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-36W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36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+mn-lt"/>
                          <a:cs typeface="+mn-cs"/>
                        </a:rPr>
                        <a:t>3000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1200x75x25 mm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9748572"/>
                  </a:ext>
                </a:extLst>
              </a:tr>
              <a:tr h="1670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RSV-SPO-0</a:t>
                      </a: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-40W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+mn-lt"/>
                          <a:cs typeface="+mn-cs"/>
                        </a:rPr>
                        <a:t>40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+mn-lt"/>
                          <a:cs typeface="+mn-cs"/>
                        </a:rPr>
                        <a:t>3200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1200x75x25 mm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05764582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951345" y="1859180"/>
            <a:ext cx="33113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 корпуса : Алюминий</a:t>
            </a:r>
          </a:p>
          <a:p>
            <a:r>
              <a:rPr lang="ru-RU" sz="11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Цвет: серебро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96000" y="1859180"/>
            <a:ext cx="33818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 корпуса : Сталь</a:t>
            </a:r>
          </a:p>
          <a:p>
            <a:r>
              <a:rPr lang="ru-RU" sz="11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Цвет: белый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907" y="3539176"/>
            <a:ext cx="3044434" cy="228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031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277091" y="6276108"/>
            <a:ext cx="101600" cy="923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1813309" y="6273800"/>
            <a:ext cx="101600" cy="923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951345" y="517234"/>
            <a:ext cx="7119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УЛЬТРАТОНКИЕ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ПАНЕЛИ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RSV-SPL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51345" y="1058353"/>
            <a:ext cx="1028930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панели использованы уникальные технологии расположения светодиодов в торцах панели, излучение которых направленно на специальную линзу равномерно распределяющую свет на поверхность.</a:t>
            </a:r>
            <a:endParaRPr lang="en-US" sz="1550" spc="-5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550" spc="-5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Данная панель поставляется без драйвера, драйвер приобретается отдельно. </a:t>
            </a:r>
            <a:endParaRPr lang="en-US" sz="1550" spc="-5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50" spc="-5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550" b="1" spc="-5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 применения:</a:t>
            </a:r>
          </a:p>
          <a:p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Светодиодная панель RSV-SPL предназначена для внутреннего освещения общественных</a:t>
            </a:r>
            <a:b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зданий; административных, офисных и иных помещений.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476" y="6174556"/>
            <a:ext cx="891667" cy="5131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77" b="36725"/>
          <a:stretch/>
        </p:blipFill>
        <p:spPr>
          <a:xfrm>
            <a:off x="6559391" y="5637228"/>
            <a:ext cx="5629467" cy="12254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43" b="36761"/>
          <a:stretch/>
        </p:blipFill>
        <p:spPr>
          <a:xfrm flipH="1">
            <a:off x="-9430" y="5637228"/>
            <a:ext cx="5646658" cy="1225485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7013688"/>
              </p:ext>
            </p:extLst>
          </p:nvPr>
        </p:nvGraphicFramePr>
        <p:xfrm>
          <a:off x="951345" y="2993973"/>
          <a:ext cx="5608046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4023">
                  <a:extLst>
                    <a:ext uri="{9D8B030D-6E8A-4147-A177-3AD203B41FA5}">
                      <a16:colId xmlns:a16="http://schemas.microsoft.com/office/drawing/2014/main" val="3838977018"/>
                    </a:ext>
                  </a:extLst>
                </a:gridCol>
                <a:gridCol w="2804023">
                  <a:extLst>
                    <a:ext uri="{9D8B030D-6E8A-4147-A177-3AD203B41FA5}">
                      <a16:colId xmlns:a16="http://schemas.microsoft.com/office/drawing/2014/main" val="16964058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Источник света: светодиоды SMD4014</a:t>
                      </a:r>
                      <a:endParaRPr lang="en-US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Цвет корпуса: серебро</a:t>
                      </a:r>
                      <a:endParaRPr lang="en-US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Цветовая температура:6500K/4000K</a:t>
                      </a:r>
                      <a:endParaRPr lang="en-US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Угол освещения: 120°</a:t>
                      </a:r>
                      <a:endParaRPr lang="en-US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Индекс цветопередачи: </a:t>
                      </a:r>
                      <a:r>
                        <a:rPr lang="ru-RU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≥80</a:t>
                      </a:r>
                      <a:endParaRPr lang="en-US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Входное напряжение / частота: АС 220-240 Вт</a:t>
                      </a:r>
                      <a:endParaRPr lang="en-US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Коэффициент мощности: </a:t>
                      </a:r>
                      <a:r>
                        <a:rPr lang="ru-RU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</a:t>
                      </a: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φ ≥0,9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Коэффициент пульсации 3%</a:t>
                      </a:r>
                      <a:endParaRPr lang="en-US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Материал корпуса: алюминиевый сплав</a:t>
                      </a:r>
                      <a:endParaRPr lang="en-US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Температура эксплуатации: –20...+40°С</a:t>
                      </a:r>
                      <a:endParaRPr lang="en-US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 службы светодиодов: 50 000 часов</a:t>
                      </a:r>
                      <a:endParaRPr lang="en-US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Гарантия: 2 года</a:t>
                      </a:r>
                      <a:endParaRPr lang="en-US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Степень защиты IP 40</a:t>
                      </a:r>
                      <a:endParaRPr lang="en-US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Класс защиты: I</a:t>
                      </a:r>
                      <a:endParaRPr lang="en-US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Климатическое исполнение УХЛ 4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b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ru-RU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1850819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7842" y="1657462"/>
            <a:ext cx="4697016" cy="470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08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277091" y="6276108"/>
            <a:ext cx="101600" cy="923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1813309" y="6273800"/>
            <a:ext cx="101600" cy="923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951345" y="517234"/>
            <a:ext cx="79630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УНИВЕРСАЛЬНЫЕ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ПАНЕЛИ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RSV-SPL-U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51345" y="1058353"/>
            <a:ext cx="7530503" cy="2239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50" b="1" spc="-5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Особенности:</a:t>
            </a:r>
          </a:p>
          <a:p>
            <a:r>
              <a:rPr lang="ru-RU" sz="1550" spc="-8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Универсальный накладной светильник со встроенным драйвером</a:t>
            </a:r>
          </a:p>
          <a:p>
            <a:r>
              <a:rPr lang="ru-RU" sz="1550" spc="-8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Полноценная замена встроенных и накладных растровых светильников с люминесцентными лампами, корпус светильника позволяет устанавливать светильник непосредственно на поверхность или встраивать его в потолки типа </a:t>
            </a:r>
            <a:r>
              <a:rPr lang="ru-RU" sz="1550" spc="-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Armstrong</a:t>
            </a:r>
            <a:endParaRPr lang="ru-RU" sz="1550" spc="-8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50" spc="-5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550" b="1" spc="-5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 применения:</a:t>
            </a:r>
          </a:p>
          <a:p>
            <a:r>
              <a:rPr lang="ru-RU" sz="155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Светодиодная панель RSV-SPL-U предназначена для внутреннего освещения общественных зданий; административных, офисных и иных помещений..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476" y="6174556"/>
            <a:ext cx="891667" cy="5131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77" b="36725"/>
          <a:stretch/>
        </p:blipFill>
        <p:spPr>
          <a:xfrm>
            <a:off x="6559391" y="5637228"/>
            <a:ext cx="5629467" cy="12254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43" b="36761"/>
          <a:stretch/>
        </p:blipFill>
        <p:spPr>
          <a:xfrm flipH="1">
            <a:off x="-9430" y="5637228"/>
            <a:ext cx="5646658" cy="1225485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016910"/>
              </p:ext>
            </p:extLst>
          </p:nvPr>
        </p:nvGraphicFramePr>
        <p:xfrm>
          <a:off x="951345" y="3394450"/>
          <a:ext cx="10715139" cy="1749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1713">
                  <a:extLst>
                    <a:ext uri="{9D8B030D-6E8A-4147-A177-3AD203B41FA5}">
                      <a16:colId xmlns:a16="http://schemas.microsoft.com/office/drawing/2014/main" val="3838977018"/>
                    </a:ext>
                  </a:extLst>
                </a:gridCol>
                <a:gridCol w="3571713">
                  <a:extLst>
                    <a:ext uri="{9D8B030D-6E8A-4147-A177-3AD203B41FA5}">
                      <a16:colId xmlns:a16="http://schemas.microsoft.com/office/drawing/2014/main" val="1696405874"/>
                    </a:ext>
                  </a:extLst>
                </a:gridCol>
                <a:gridCol w="3571713">
                  <a:extLst>
                    <a:ext uri="{9D8B030D-6E8A-4147-A177-3AD203B41FA5}">
                      <a16:colId xmlns:a16="http://schemas.microsoft.com/office/drawing/2014/main" val="9521617"/>
                    </a:ext>
                  </a:extLst>
                </a:gridCol>
              </a:tblGrid>
              <a:tr h="174991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Источник света: светодиоды SMD2835               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Цвет корпуса: белый                                                           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Цветовая температура: 6500K/4000K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Угол освещения: 120°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Индекс цветопередачи: </a:t>
                      </a:r>
                      <a:r>
                        <a:rPr lang="ru-RU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≥ 80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Входное напряжение / частота: АС </a:t>
                      </a:r>
                      <a:r>
                        <a:rPr lang="en-US" sz="12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</a:t>
                      </a:r>
                      <a:r>
                        <a:rPr lang="ru-RU" sz="12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220-240 Вт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Коэффициент мощности: </a:t>
                      </a:r>
                      <a:r>
                        <a:rPr lang="ru-RU" sz="1200" b="0" kern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cos</a:t>
                      </a:r>
                      <a:r>
                        <a:rPr lang="ru-RU" sz="12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φ ≥ 0,9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Коэффициент пульсации  менее  3% 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Материал корпуса: литая сталь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b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ru-RU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 службы светодиодов: 50 000 часов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Гарантия: 2 года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Степень защиты IP 40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Класс защиты: I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Климатическое исполнение УХЛ 4</a:t>
                      </a:r>
                      <a:endParaRPr lang="en-US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Температура эксплуатации: –20...+40°С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1850819"/>
                  </a:ext>
                </a:extLst>
              </a:tr>
            </a:tbl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584" y="357352"/>
            <a:ext cx="3308806" cy="3308806"/>
          </a:xfrm>
          <a:prstGeom prst="rect">
            <a:avLst/>
          </a:prstGeom>
        </p:spPr>
      </p:pic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2832886"/>
              </p:ext>
            </p:extLst>
          </p:nvPr>
        </p:nvGraphicFramePr>
        <p:xfrm>
          <a:off x="1047672" y="4583131"/>
          <a:ext cx="6772696" cy="635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54166">
                  <a:extLst>
                    <a:ext uri="{9D8B030D-6E8A-4147-A177-3AD203B41FA5}">
                      <a16:colId xmlns:a16="http://schemas.microsoft.com/office/drawing/2014/main" val="2584576343"/>
                    </a:ext>
                  </a:extLst>
                </a:gridCol>
                <a:gridCol w="1846135">
                  <a:extLst>
                    <a:ext uri="{9D8B030D-6E8A-4147-A177-3AD203B41FA5}">
                      <a16:colId xmlns:a16="http://schemas.microsoft.com/office/drawing/2014/main" val="221355787"/>
                    </a:ext>
                  </a:extLst>
                </a:gridCol>
                <a:gridCol w="1979221">
                  <a:extLst>
                    <a:ext uri="{9D8B030D-6E8A-4147-A177-3AD203B41FA5}">
                      <a16:colId xmlns:a16="http://schemas.microsoft.com/office/drawing/2014/main" val="3215333078"/>
                    </a:ext>
                  </a:extLst>
                </a:gridCol>
                <a:gridCol w="1693174">
                  <a:extLst>
                    <a:ext uri="{9D8B030D-6E8A-4147-A177-3AD203B41FA5}">
                      <a16:colId xmlns:a16="http://schemas.microsoft.com/office/drawing/2014/main" val="447601845"/>
                    </a:ext>
                  </a:extLst>
                </a:gridCol>
              </a:tblGrid>
              <a:tr h="361274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Артикул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Мощность, Вт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Световой поток, лм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Размеры</a:t>
                      </a:r>
                      <a:r>
                        <a:rPr lang="ru-RU" sz="14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Д*Ш*В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97305871"/>
                  </a:ext>
                </a:extLst>
              </a:tr>
              <a:tr h="258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RSV-SPL-U-36W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  <a:cs typeface="+mn-cs"/>
                        </a:rPr>
                        <a:t>36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  <a:cs typeface="+mn-cs"/>
                        </a:rPr>
                        <a:t>3000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595x595x19</a:t>
                      </a:r>
                      <a:r>
                        <a:rPr lang="en-US" sz="1200" baseline="0" dirty="0"/>
                        <a:t> mm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85130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1798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3027</Words>
  <Application>Microsoft Office PowerPoint</Application>
  <PresentationFormat>Широкоэкранный</PresentationFormat>
  <Paragraphs>578</Paragraphs>
  <Slides>20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Elvira Yafizova</dc:creator>
  <cp:lastModifiedBy>Роман Сергеев</cp:lastModifiedBy>
  <cp:revision>104</cp:revision>
  <dcterms:created xsi:type="dcterms:W3CDTF">2019-01-30T10:42:38Z</dcterms:created>
  <dcterms:modified xsi:type="dcterms:W3CDTF">2021-10-12T17:49:51Z</dcterms:modified>
</cp:coreProperties>
</file>